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59" r:id="rId7"/>
    <p:sldId id="265" r:id="rId8"/>
    <p:sldId id="273" r:id="rId9"/>
    <p:sldId id="267" r:id="rId10"/>
    <p:sldId id="262" r:id="rId11"/>
    <p:sldId id="264" r:id="rId12"/>
    <p:sldId id="271" r:id="rId13"/>
    <p:sldId id="268" r:id="rId14"/>
    <p:sldId id="266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01E8-7FB2-8D4F-BE5D-1CD149C75EFC}" v="202" dt="2019-10-11T02:54:47.924"/>
    <p1510:client id="{109E0F5D-D739-EE9E-8607-7C8D65FBB7E2}" v="2325" dt="2019-10-10T16:06:26.336"/>
    <p1510:client id="{19091542-A419-5FC2-F144-CFD3B1ABE221}" v="1136" dt="2019-10-10T12:29:16.299"/>
    <p1510:client id="{7331C24E-146A-D1FA-DA2E-DC82DF7D78C2}" v="56" dt="2019-10-11T00:50:36.893"/>
    <p1510:client id="{91E457B2-584A-037D-E7F7-DD32C520F018}" v="233" dt="2019-10-11T02:43:38.930"/>
    <p1510:client id="{95012CEA-16D2-5842-11B8-1012624681B4}" v="1111" dt="2019-10-11T02:41:25.701"/>
    <p1510:client id="{966C364D-3EA2-8965-D707-1DFE32D7003A}" v="2" dt="2019-10-11T02:24:41.768"/>
    <p1510:client id="{AF71BF46-9836-BC8B-BA14-E6914991E255}" v="819" dt="2019-10-11T02:59:32.396"/>
    <p1510:client id="{DDACE84C-0189-5981-F205-2A1A1D8AAA13}" v="499" dt="2019-10-11T00:26:57.036"/>
    <p1510:client id="{EE943FB2-2BFC-50DB-1528-5CB8B3522AE2}" v="1383" dt="2019-10-11T02:04:33.787"/>
    <p1510:client id="{F747DA6E-5614-4F5D-B42C-3797CC1E3049}" v="4" dt="2019-10-10T13:33:45.525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920E4-61A7-4FB7-A539-04C1E2F977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5469EE8-158C-4A8E-8A7E-E9C4B32DDB98}">
      <dgm:prSet/>
      <dgm:spPr/>
      <dgm:t>
        <a:bodyPr/>
        <a:lstStyle/>
        <a:p>
          <a:r>
            <a:rPr lang="en-US"/>
            <a:t>Design the micro-scale, mobile and automatically rendering plant </a:t>
          </a:r>
        </a:p>
      </dgm:t>
    </dgm:pt>
    <dgm:pt modelId="{6F6A57FC-0C3E-4E36-82BE-3C6C01541B49}" type="parTrans" cxnId="{6B16D69F-69EA-44B3-A9CA-22B9F8B2A935}">
      <dgm:prSet/>
      <dgm:spPr/>
      <dgm:t>
        <a:bodyPr/>
        <a:lstStyle/>
        <a:p>
          <a:endParaRPr lang="en-US"/>
        </a:p>
      </dgm:t>
    </dgm:pt>
    <dgm:pt modelId="{05D05412-4339-4B61-B707-B2EA9F5EF24F}" type="sibTrans" cxnId="{6B16D69F-69EA-44B3-A9CA-22B9F8B2A935}">
      <dgm:prSet/>
      <dgm:spPr/>
      <dgm:t>
        <a:bodyPr/>
        <a:lstStyle/>
        <a:p>
          <a:endParaRPr lang="en-US"/>
        </a:p>
      </dgm:t>
    </dgm:pt>
    <dgm:pt modelId="{E333096A-A239-4C2A-98EB-7342FF3E3365}">
      <dgm:prSet/>
      <dgm:spPr/>
      <dgm:t>
        <a:bodyPr/>
        <a:lstStyle/>
        <a:p>
          <a:r>
            <a:rPr lang="en-US"/>
            <a:t>Use Solidwork to draw the design </a:t>
          </a:r>
        </a:p>
      </dgm:t>
    </dgm:pt>
    <dgm:pt modelId="{0129E186-E89A-4C2D-BD61-34B0E5A9F78D}" type="parTrans" cxnId="{2C958C71-28A9-4458-9B3B-9DDD928CFFA0}">
      <dgm:prSet/>
      <dgm:spPr/>
      <dgm:t>
        <a:bodyPr/>
        <a:lstStyle/>
        <a:p>
          <a:endParaRPr lang="en-US"/>
        </a:p>
      </dgm:t>
    </dgm:pt>
    <dgm:pt modelId="{E3F9B2CF-C66E-4229-9288-5BF0C5C0E4DD}" type="sibTrans" cxnId="{2C958C71-28A9-4458-9B3B-9DDD928CFFA0}">
      <dgm:prSet/>
      <dgm:spPr/>
      <dgm:t>
        <a:bodyPr/>
        <a:lstStyle/>
        <a:p>
          <a:endParaRPr lang="en-US"/>
        </a:p>
      </dgm:t>
    </dgm:pt>
    <dgm:pt modelId="{BFE56F6E-1EFC-49D7-967B-829E48DB2F11}">
      <dgm:prSet/>
      <dgm:spPr/>
      <dgm:t>
        <a:bodyPr/>
        <a:lstStyle/>
        <a:p>
          <a:r>
            <a:rPr lang="en-US"/>
            <a:t>Conduct economic analysis </a:t>
          </a:r>
        </a:p>
      </dgm:t>
    </dgm:pt>
    <dgm:pt modelId="{543B2D55-A526-45B0-B672-2B28AF5194C0}" type="parTrans" cxnId="{22FDF79E-39B7-4037-8121-685B9B6FAD0D}">
      <dgm:prSet/>
      <dgm:spPr/>
      <dgm:t>
        <a:bodyPr/>
        <a:lstStyle/>
        <a:p>
          <a:endParaRPr lang="en-US"/>
        </a:p>
      </dgm:t>
    </dgm:pt>
    <dgm:pt modelId="{9C36ECB1-C73B-425B-900C-032E780B282F}" type="sibTrans" cxnId="{22FDF79E-39B7-4037-8121-685B9B6FAD0D}">
      <dgm:prSet/>
      <dgm:spPr/>
      <dgm:t>
        <a:bodyPr/>
        <a:lstStyle/>
        <a:p>
          <a:endParaRPr lang="en-US"/>
        </a:p>
      </dgm:t>
    </dgm:pt>
    <dgm:pt modelId="{6E45C330-BA01-4F9F-B5B7-251F6168F30D}" type="pres">
      <dgm:prSet presAssocID="{E74920E4-61A7-4FB7-A539-04C1E2F97728}" presName="root" presStyleCnt="0">
        <dgm:presLayoutVars>
          <dgm:dir/>
          <dgm:resizeHandles val="exact"/>
        </dgm:presLayoutVars>
      </dgm:prSet>
      <dgm:spPr/>
    </dgm:pt>
    <dgm:pt modelId="{A84C4877-5136-4389-B867-A1889FA9E136}" type="pres">
      <dgm:prSet presAssocID="{B5469EE8-158C-4A8E-8A7E-E9C4B32DDB98}" presName="compNode" presStyleCnt="0"/>
      <dgm:spPr/>
    </dgm:pt>
    <dgm:pt modelId="{51B744BA-9612-4903-ADE1-C7CD985D16BC}" type="pres">
      <dgm:prSet presAssocID="{B5469EE8-158C-4A8E-8A7E-E9C4B32DDB98}" presName="bgRect" presStyleLbl="bgShp" presStyleIdx="0" presStyleCnt="3"/>
      <dgm:spPr/>
    </dgm:pt>
    <dgm:pt modelId="{A5F3A7B1-DF11-4B4E-AAF1-F7986BC8B105}" type="pres">
      <dgm:prSet presAssocID="{B5469EE8-158C-4A8E-8A7E-E9C4B32DDB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379B149-F2E3-4D2F-BA92-F63D269D03F2}" type="pres">
      <dgm:prSet presAssocID="{B5469EE8-158C-4A8E-8A7E-E9C4B32DDB98}" presName="spaceRect" presStyleCnt="0"/>
      <dgm:spPr/>
    </dgm:pt>
    <dgm:pt modelId="{329CFC9F-FCBA-436D-8F82-25A203E1328D}" type="pres">
      <dgm:prSet presAssocID="{B5469EE8-158C-4A8E-8A7E-E9C4B32DDB98}" presName="parTx" presStyleLbl="revTx" presStyleIdx="0" presStyleCnt="3">
        <dgm:presLayoutVars>
          <dgm:chMax val="0"/>
          <dgm:chPref val="0"/>
        </dgm:presLayoutVars>
      </dgm:prSet>
      <dgm:spPr/>
    </dgm:pt>
    <dgm:pt modelId="{352024CF-E559-4F5D-8138-BC88F41E9E1C}" type="pres">
      <dgm:prSet presAssocID="{05D05412-4339-4B61-B707-B2EA9F5EF24F}" presName="sibTrans" presStyleCnt="0"/>
      <dgm:spPr/>
    </dgm:pt>
    <dgm:pt modelId="{78F2F146-1729-41A9-98F2-304BB9197FB6}" type="pres">
      <dgm:prSet presAssocID="{E333096A-A239-4C2A-98EB-7342FF3E3365}" presName="compNode" presStyleCnt="0"/>
      <dgm:spPr/>
    </dgm:pt>
    <dgm:pt modelId="{AC7BA801-EAB1-48C1-B93A-A44B3AD57D9C}" type="pres">
      <dgm:prSet presAssocID="{E333096A-A239-4C2A-98EB-7342FF3E3365}" presName="bgRect" presStyleLbl="bgShp" presStyleIdx="1" presStyleCnt="3"/>
      <dgm:spPr/>
    </dgm:pt>
    <dgm:pt modelId="{508E173C-8001-4FC2-87CE-4A8BCCE04598}" type="pres">
      <dgm:prSet presAssocID="{E333096A-A239-4C2A-98EB-7342FF3E33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BCDD3ADE-D6C0-4604-8C49-CC3F2558467A}" type="pres">
      <dgm:prSet presAssocID="{E333096A-A239-4C2A-98EB-7342FF3E3365}" presName="spaceRect" presStyleCnt="0"/>
      <dgm:spPr/>
    </dgm:pt>
    <dgm:pt modelId="{B1AC16E6-24DC-4140-8603-88A8D1CF9C9C}" type="pres">
      <dgm:prSet presAssocID="{E333096A-A239-4C2A-98EB-7342FF3E3365}" presName="parTx" presStyleLbl="revTx" presStyleIdx="1" presStyleCnt="3">
        <dgm:presLayoutVars>
          <dgm:chMax val="0"/>
          <dgm:chPref val="0"/>
        </dgm:presLayoutVars>
      </dgm:prSet>
      <dgm:spPr/>
    </dgm:pt>
    <dgm:pt modelId="{EBCEAA4D-D6B9-4309-8B9B-9230522832EF}" type="pres">
      <dgm:prSet presAssocID="{E3F9B2CF-C66E-4229-9288-5BF0C5C0E4DD}" presName="sibTrans" presStyleCnt="0"/>
      <dgm:spPr/>
    </dgm:pt>
    <dgm:pt modelId="{FDE862A5-9943-4D5B-B211-765604B6A446}" type="pres">
      <dgm:prSet presAssocID="{BFE56F6E-1EFC-49D7-967B-829E48DB2F11}" presName="compNode" presStyleCnt="0"/>
      <dgm:spPr/>
    </dgm:pt>
    <dgm:pt modelId="{7C80B21A-612B-49BE-8FA4-8994EFCD4395}" type="pres">
      <dgm:prSet presAssocID="{BFE56F6E-1EFC-49D7-967B-829E48DB2F11}" presName="bgRect" presStyleLbl="bgShp" presStyleIdx="2" presStyleCnt="3"/>
      <dgm:spPr/>
    </dgm:pt>
    <dgm:pt modelId="{9D608239-9AE5-4E12-927B-6A48F15E3598}" type="pres">
      <dgm:prSet presAssocID="{BFE56F6E-1EFC-49D7-967B-829E48DB2F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12FE8A4-DAC9-4BE6-BCB1-F9A7CCBA69DF}" type="pres">
      <dgm:prSet presAssocID="{BFE56F6E-1EFC-49D7-967B-829E48DB2F11}" presName="spaceRect" presStyleCnt="0"/>
      <dgm:spPr/>
    </dgm:pt>
    <dgm:pt modelId="{0A29609D-FDE6-4356-AB48-E3B40D434787}" type="pres">
      <dgm:prSet presAssocID="{BFE56F6E-1EFC-49D7-967B-829E48DB2F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D778142-31C7-4439-B067-AC9B4A8C8D86}" type="presOf" srcId="{E333096A-A239-4C2A-98EB-7342FF3E3365}" destId="{B1AC16E6-24DC-4140-8603-88A8D1CF9C9C}" srcOrd="0" destOrd="0" presId="urn:microsoft.com/office/officeart/2018/2/layout/IconVerticalSolidList"/>
    <dgm:cxn modelId="{2C958C71-28A9-4458-9B3B-9DDD928CFFA0}" srcId="{E74920E4-61A7-4FB7-A539-04C1E2F97728}" destId="{E333096A-A239-4C2A-98EB-7342FF3E3365}" srcOrd="1" destOrd="0" parTransId="{0129E186-E89A-4C2D-BD61-34B0E5A9F78D}" sibTransId="{E3F9B2CF-C66E-4229-9288-5BF0C5C0E4DD}"/>
    <dgm:cxn modelId="{A6177985-0EF8-4DD7-8DD0-9C3FF7292719}" type="presOf" srcId="{BFE56F6E-1EFC-49D7-967B-829E48DB2F11}" destId="{0A29609D-FDE6-4356-AB48-E3B40D434787}" srcOrd="0" destOrd="0" presId="urn:microsoft.com/office/officeart/2018/2/layout/IconVerticalSolidList"/>
    <dgm:cxn modelId="{22FDF79E-39B7-4037-8121-685B9B6FAD0D}" srcId="{E74920E4-61A7-4FB7-A539-04C1E2F97728}" destId="{BFE56F6E-1EFC-49D7-967B-829E48DB2F11}" srcOrd="2" destOrd="0" parTransId="{543B2D55-A526-45B0-B672-2B28AF5194C0}" sibTransId="{9C36ECB1-C73B-425B-900C-032E780B282F}"/>
    <dgm:cxn modelId="{6B16D69F-69EA-44B3-A9CA-22B9F8B2A935}" srcId="{E74920E4-61A7-4FB7-A539-04C1E2F97728}" destId="{B5469EE8-158C-4A8E-8A7E-E9C4B32DDB98}" srcOrd="0" destOrd="0" parTransId="{6F6A57FC-0C3E-4E36-82BE-3C6C01541B49}" sibTransId="{05D05412-4339-4B61-B707-B2EA9F5EF24F}"/>
    <dgm:cxn modelId="{A19AA8A7-CAFA-4FC7-9186-95FA249867A9}" type="presOf" srcId="{E74920E4-61A7-4FB7-A539-04C1E2F97728}" destId="{6E45C330-BA01-4F9F-B5B7-251F6168F30D}" srcOrd="0" destOrd="0" presId="urn:microsoft.com/office/officeart/2018/2/layout/IconVerticalSolidList"/>
    <dgm:cxn modelId="{CC2085B4-F7F3-40EB-B57F-9D956E73E4EA}" type="presOf" srcId="{B5469EE8-158C-4A8E-8A7E-E9C4B32DDB98}" destId="{329CFC9F-FCBA-436D-8F82-25A203E1328D}" srcOrd="0" destOrd="0" presId="urn:microsoft.com/office/officeart/2018/2/layout/IconVerticalSolidList"/>
    <dgm:cxn modelId="{B6C8D80E-B062-4F1A-9027-AA8DFCED4F60}" type="presParOf" srcId="{6E45C330-BA01-4F9F-B5B7-251F6168F30D}" destId="{A84C4877-5136-4389-B867-A1889FA9E136}" srcOrd="0" destOrd="0" presId="urn:microsoft.com/office/officeart/2018/2/layout/IconVerticalSolidList"/>
    <dgm:cxn modelId="{AEC81BC3-2F42-4751-A792-91A1B2E886E4}" type="presParOf" srcId="{A84C4877-5136-4389-B867-A1889FA9E136}" destId="{51B744BA-9612-4903-ADE1-C7CD985D16BC}" srcOrd="0" destOrd="0" presId="urn:microsoft.com/office/officeart/2018/2/layout/IconVerticalSolidList"/>
    <dgm:cxn modelId="{6D87EAE5-C7EA-4028-AFAB-7819C4F653DA}" type="presParOf" srcId="{A84C4877-5136-4389-B867-A1889FA9E136}" destId="{A5F3A7B1-DF11-4B4E-AAF1-F7986BC8B105}" srcOrd="1" destOrd="0" presId="urn:microsoft.com/office/officeart/2018/2/layout/IconVerticalSolidList"/>
    <dgm:cxn modelId="{66F542B1-3248-49BB-A93C-665DF4C53536}" type="presParOf" srcId="{A84C4877-5136-4389-B867-A1889FA9E136}" destId="{1379B149-F2E3-4D2F-BA92-F63D269D03F2}" srcOrd="2" destOrd="0" presId="urn:microsoft.com/office/officeart/2018/2/layout/IconVerticalSolidList"/>
    <dgm:cxn modelId="{31A5BED6-CA1C-418F-AC9A-2B2FF5D612FE}" type="presParOf" srcId="{A84C4877-5136-4389-B867-A1889FA9E136}" destId="{329CFC9F-FCBA-436D-8F82-25A203E1328D}" srcOrd="3" destOrd="0" presId="urn:microsoft.com/office/officeart/2018/2/layout/IconVerticalSolidList"/>
    <dgm:cxn modelId="{1D967ED0-3C17-4388-B36C-E1738B2C088B}" type="presParOf" srcId="{6E45C330-BA01-4F9F-B5B7-251F6168F30D}" destId="{352024CF-E559-4F5D-8138-BC88F41E9E1C}" srcOrd="1" destOrd="0" presId="urn:microsoft.com/office/officeart/2018/2/layout/IconVerticalSolidList"/>
    <dgm:cxn modelId="{2EDE35DB-6F91-48A1-A0D3-ECD2D54F7C84}" type="presParOf" srcId="{6E45C330-BA01-4F9F-B5B7-251F6168F30D}" destId="{78F2F146-1729-41A9-98F2-304BB9197FB6}" srcOrd="2" destOrd="0" presId="urn:microsoft.com/office/officeart/2018/2/layout/IconVerticalSolidList"/>
    <dgm:cxn modelId="{D3196A17-6F6F-4BDF-944B-3EDA0708D6E5}" type="presParOf" srcId="{78F2F146-1729-41A9-98F2-304BB9197FB6}" destId="{AC7BA801-EAB1-48C1-B93A-A44B3AD57D9C}" srcOrd="0" destOrd="0" presId="urn:microsoft.com/office/officeart/2018/2/layout/IconVerticalSolidList"/>
    <dgm:cxn modelId="{2F2767AC-EBEB-445B-84A5-2482FC919207}" type="presParOf" srcId="{78F2F146-1729-41A9-98F2-304BB9197FB6}" destId="{508E173C-8001-4FC2-87CE-4A8BCCE04598}" srcOrd="1" destOrd="0" presId="urn:microsoft.com/office/officeart/2018/2/layout/IconVerticalSolidList"/>
    <dgm:cxn modelId="{FF7C272A-653D-47D0-8CB3-6F26C4C9D1EC}" type="presParOf" srcId="{78F2F146-1729-41A9-98F2-304BB9197FB6}" destId="{BCDD3ADE-D6C0-4604-8C49-CC3F2558467A}" srcOrd="2" destOrd="0" presId="urn:microsoft.com/office/officeart/2018/2/layout/IconVerticalSolidList"/>
    <dgm:cxn modelId="{54675FE0-8526-4977-B8A8-C3A9E5D90D8E}" type="presParOf" srcId="{78F2F146-1729-41A9-98F2-304BB9197FB6}" destId="{B1AC16E6-24DC-4140-8603-88A8D1CF9C9C}" srcOrd="3" destOrd="0" presId="urn:microsoft.com/office/officeart/2018/2/layout/IconVerticalSolidList"/>
    <dgm:cxn modelId="{1F9DEF51-A4CD-4797-A8FA-B8C895F7889A}" type="presParOf" srcId="{6E45C330-BA01-4F9F-B5B7-251F6168F30D}" destId="{EBCEAA4D-D6B9-4309-8B9B-9230522832EF}" srcOrd="3" destOrd="0" presId="urn:microsoft.com/office/officeart/2018/2/layout/IconVerticalSolidList"/>
    <dgm:cxn modelId="{A706CF80-AF66-4984-87E0-C0CFD3852F40}" type="presParOf" srcId="{6E45C330-BA01-4F9F-B5B7-251F6168F30D}" destId="{FDE862A5-9943-4D5B-B211-765604B6A446}" srcOrd="4" destOrd="0" presId="urn:microsoft.com/office/officeart/2018/2/layout/IconVerticalSolidList"/>
    <dgm:cxn modelId="{4F7A11CF-9A15-4CFE-949A-941D95C09DB8}" type="presParOf" srcId="{FDE862A5-9943-4D5B-B211-765604B6A446}" destId="{7C80B21A-612B-49BE-8FA4-8994EFCD4395}" srcOrd="0" destOrd="0" presId="urn:microsoft.com/office/officeart/2018/2/layout/IconVerticalSolidList"/>
    <dgm:cxn modelId="{D5914EC4-975C-41B8-97D7-60570EFB7687}" type="presParOf" srcId="{FDE862A5-9943-4D5B-B211-765604B6A446}" destId="{9D608239-9AE5-4E12-927B-6A48F15E3598}" srcOrd="1" destOrd="0" presId="urn:microsoft.com/office/officeart/2018/2/layout/IconVerticalSolidList"/>
    <dgm:cxn modelId="{DAEFDC6F-2F21-4116-81DF-C2AECF6D2462}" type="presParOf" srcId="{FDE862A5-9943-4D5B-B211-765604B6A446}" destId="{612FE8A4-DAC9-4BE6-BCB1-F9A7CCBA69DF}" srcOrd="2" destOrd="0" presId="urn:microsoft.com/office/officeart/2018/2/layout/IconVerticalSolidList"/>
    <dgm:cxn modelId="{A757807A-EE26-4A55-9912-81CA823E5820}" type="presParOf" srcId="{FDE862A5-9943-4D5B-B211-765604B6A446}" destId="{0A29609D-FDE6-4356-AB48-E3B40D4347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DF74A-4169-44D7-9FE6-A2BDB38D1F7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641B4F-8543-466F-B03A-67911A5B8BAF}">
      <dgm:prSet/>
      <dgm:spPr/>
      <dgm:t>
        <a:bodyPr/>
        <a:lstStyle/>
        <a:p>
          <a:r>
            <a:rPr lang="en-US"/>
            <a:t>The focus after Audit 2 was to begin sourcing the equipment dimensions from manufacturers in </a:t>
          </a:r>
          <a:r>
            <a:rPr lang="en-US">
              <a:latin typeface="Calibri Light" panose="020F0302020204030204"/>
            </a:rPr>
            <a:t>China</a:t>
          </a:r>
          <a:r>
            <a:rPr lang="en-US"/>
            <a:t>.</a:t>
          </a:r>
        </a:p>
      </dgm:t>
    </dgm:pt>
    <dgm:pt modelId="{B6DD1BC9-DAC4-4496-90D2-9789F977F043}" type="parTrans" cxnId="{6BEFF736-0428-4CE4-AF44-44726CC81936}">
      <dgm:prSet/>
      <dgm:spPr/>
      <dgm:t>
        <a:bodyPr/>
        <a:lstStyle/>
        <a:p>
          <a:endParaRPr lang="en-US"/>
        </a:p>
      </dgm:t>
    </dgm:pt>
    <dgm:pt modelId="{F7C610C9-5473-4330-BC27-2E14A72537C1}" type="sibTrans" cxnId="{6BEFF736-0428-4CE4-AF44-44726CC81936}">
      <dgm:prSet/>
      <dgm:spPr/>
      <dgm:t>
        <a:bodyPr/>
        <a:lstStyle/>
        <a:p>
          <a:endParaRPr lang="en-US"/>
        </a:p>
      </dgm:t>
    </dgm:pt>
    <dgm:pt modelId="{C1FF2D68-1872-454E-8CF6-30486AC3B35A}">
      <dgm:prSet/>
      <dgm:spPr/>
      <dgm:t>
        <a:bodyPr/>
        <a:lstStyle/>
        <a:p>
          <a:pPr rtl="0"/>
          <a:r>
            <a:rPr lang="en-US"/>
            <a:t>The goal of this process was not only to fill the design specifications document, but also to begin the feasibility analysis process</a:t>
          </a:r>
          <a:r>
            <a:rPr lang="en-US">
              <a:latin typeface="Calibri Light" panose="020F0302020204030204"/>
            </a:rPr>
            <a:t>.</a:t>
          </a:r>
        </a:p>
      </dgm:t>
    </dgm:pt>
    <dgm:pt modelId="{72AE3F91-462C-4A23-854D-B9F6B9860306}" type="parTrans" cxnId="{0AA8EB44-C80A-4FB8-A495-366F42A796A8}">
      <dgm:prSet/>
      <dgm:spPr/>
      <dgm:t>
        <a:bodyPr/>
        <a:lstStyle/>
        <a:p>
          <a:endParaRPr lang="en-US"/>
        </a:p>
      </dgm:t>
    </dgm:pt>
    <dgm:pt modelId="{DF341F66-8372-4F96-B8E1-7075700D7889}" type="sibTrans" cxnId="{0AA8EB44-C80A-4FB8-A495-366F42A796A8}">
      <dgm:prSet/>
      <dgm:spPr/>
      <dgm:t>
        <a:bodyPr/>
        <a:lstStyle/>
        <a:p>
          <a:endParaRPr lang="en-US"/>
        </a:p>
      </dgm:t>
    </dgm:pt>
    <dgm:pt modelId="{5F3EA166-DF94-4985-BC25-00809EA7F8B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Encountering the company </a:t>
          </a:r>
          <a:r>
            <a:rPr lang="en-US" b="1" err="1">
              <a:latin typeface="Calibri Light" panose="020F0302020204030204"/>
            </a:rPr>
            <a:t>Sensitar</a:t>
          </a:r>
          <a:r>
            <a:rPr lang="en-US">
              <a:latin typeface="Calibri Light" panose="020F0302020204030204"/>
            </a:rPr>
            <a:t>, they provided not only many of the design specifications needed, but also provided resources of their own rendering techniques.</a:t>
          </a:r>
          <a:endParaRPr lang="en-US"/>
        </a:p>
      </dgm:t>
    </dgm:pt>
    <dgm:pt modelId="{293BE956-4168-4F04-AC17-D41E4FBADD61}" type="parTrans" cxnId="{77F13C56-B769-4C79-B26F-2190A7F88176}">
      <dgm:prSet/>
      <dgm:spPr/>
    </dgm:pt>
    <dgm:pt modelId="{F4B05153-0D2A-4AE5-8EC1-8B0ADFE1F7BD}" type="sibTrans" cxnId="{77F13C56-B769-4C79-B26F-2190A7F88176}">
      <dgm:prSet/>
      <dgm:spPr/>
    </dgm:pt>
    <dgm:pt modelId="{AFE8B74D-AFC5-435C-B19B-2C6CC01395F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The constant dialogue between us and them also allowed for continuous development of the final design, allowing us to iterate frequently. </a:t>
          </a:r>
        </a:p>
      </dgm:t>
    </dgm:pt>
    <dgm:pt modelId="{29892E96-9D40-48A5-B8BE-B295B3B220DF}" type="parTrans" cxnId="{4A72F779-A794-411F-90ED-30CD5F5DE2CE}">
      <dgm:prSet/>
      <dgm:spPr/>
    </dgm:pt>
    <dgm:pt modelId="{27C2A3C9-5EF4-4CEB-A800-B71F0B8C38E4}" type="sibTrans" cxnId="{4A72F779-A794-411F-90ED-30CD5F5DE2CE}">
      <dgm:prSet/>
      <dgm:spPr/>
    </dgm:pt>
    <dgm:pt modelId="{5F5561B8-1A69-4F22-AA1B-A0064AABE0AE}" type="pres">
      <dgm:prSet presAssocID="{533DF74A-4169-44D7-9FE6-A2BDB38D1F75}" presName="Name0" presStyleCnt="0">
        <dgm:presLayoutVars>
          <dgm:dir/>
          <dgm:animLvl val="lvl"/>
          <dgm:resizeHandles val="exact"/>
        </dgm:presLayoutVars>
      </dgm:prSet>
      <dgm:spPr/>
    </dgm:pt>
    <dgm:pt modelId="{5B4F9A84-918B-440E-B754-4E27A70E8FB2}" type="pres">
      <dgm:prSet presAssocID="{AFE8B74D-AFC5-435C-B19B-2C6CC01395F7}" presName="boxAndChildren" presStyleCnt="0"/>
      <dgm:spPr/>
    </dgm:pt>
    <dgm:pt modelId="{AFD2C488-B16C-415F-85E0-BCD3DAFE872C}" type="pres">
      <dgm:prSet presAssocID="{AFE8B74D-AFC5-435C-B19B-2C6CC01395F7}" presName="parentTextBox" presStyleLbl="node1" presStyleIdx="0" presStyleCnt="4"/>
      <dgm:spPr/>
    </dgm:pt>
    <dgm:pt modelId="{44F1F0AA-DC09-4C14-9452-96955D509AAB}" type="pres">
      <dgm:prSet presAssocID="{F4B05153-0D2A-4AE5-8EC1-8B0ADFE1F7BD}" presName="sp" presStyleCnt="0"/>
      <dgm:spPr/>
    </dgm:pt>
    <dgm:pt modelId="{B3A83CF3-65DA-434E-A053-16B72676FD56}" type="pres">
      <dgm:prSet presAssocID="{5F3EA166-DF94-4985-BC25-00809EA7F8B0}" presName="arrowAndChildren" presStyleCnt="0"/>
      <dgm:spPr/>
    </dgm:pt>
    <dgm:pt modelId="{4FBE35B9-86AC-4DFB-94D0-EB7CAD5C2E9D}" type="pres">
      <dgm:prSet presAssocID="{5F3EA166-DF94-4985-BC25-00809EA7F8B0}" presName="parentTextArrow" presStyleLbl="node1" presStyleIdx="1" presStyleCnt="4"/>
      <dgm:spPr/>
    </dgm:pt>
    <dgm:pt modelId="{F499B283-2C0A-46E0-803B-FDAB1BBC7B94}" type="pres">
      <dgm:prSet presAssocID="{DF341F66-8372-4F96-B8E1-7075700D7889}" presName="sp" presStyleCnt="0"/>
      <dgm:spPr/>
    </dgm:pt>
    <dgm:pt modelId="{235406A3-5B49-487D-B8DC-CE652BAB63C7}" type="pres">
      <dgm:prSet presAssocID="{C1FF2D68-1872-454E-8CF6-30486AC3B35A}" presName="arrowAndChildren" presStyleCnt="0"/>
      <dgm:spPr/>
    </dgm:pt>
    <dgm:pt modelId="{4E6E36C0-A3C5-4476-8B94-D466862A0977}" type="pres">
      <dgm:prSet presAssocID="{C1FF2D68-1872-454E-8CF6-30486AC3B35A}" presName="parentTextArrow" presStyleLbl="node1" presStyleIdx="2" presStyleCnt="4"/>
      <dgm:spPr/>
    </dgm:pt>
    <dgm:pt modelId="{60DB65DF-1EA8-46F2-973E-E3B5750C2973}" type="pres">
      <dgm:prSet presAssocID="{F7C610C9-5473-4330-BC27-2E14A72537C1}" presName="sp" presStyleCnt="0"/>
      <dgm:spPr/>
    </dgm:pt>
    <dgm:pt modelId="{21D8728C-78DD-4AF7-9594-EBBFE36590AD}" type="pres">
      <dgm:prSet presAssocID="{77641B4F-8543-466F-B03A-67911A5B8BAF}" presName="arrowAndChildren" presStyleCnt="0"/>
      <dgm:spPr/>
    </dgm:pt>
    <dgm:pt modelId="{47195946-63CC-4D35-B2BC-D7A0CDF6BA4E}" type="pres">
      <dgm:prSet presAssocID="{77641B4F-8543-466F-B03A-67911A5B8BAF}" presName="parentTextArrow" presStyleLbl="node1" presStyleIdx="3" presStyleCnt="4"/>
      <dgm:spPr/>
    </dgm:pt>
  </dgm:ptLst>
  <dgm:cxnLst>
    <dgm:cxn modelId="{F15E8806-27D5-4272-830B-05FE9A513097}" type="presOf" srcId="{C1FF2D68-1872-454E-8CF6-30486AC3B35A}" destId="{4E6E36C0-A3C5-4476-8B94-D466862A0977}" srcOrd="0" destOrd="0" presId="urn:microsoft.com/office/officeart/2005/8/layout/process4"/>
    <dgm:cxn modelId="{6BEFF736-0428-4CE4-AF44-44726CC81936}" srcId="{533DF74A-4169-44D7-9FE6-A2BDB38D1F75}" destId="{77641B4F-8543-466F-B03A-67911A5B8BAF}" srcOrd="0" destOrd="0" parTransId="{B6DD1BC9-DAC4-4496-90D2-9789F977F043}" sibTransId="{F7C610C9-5473-4330-BC27-2E14A72537C1}"/>
    <dgm:cxn modelId="{38A4B840-B889-4082-8FD2-7BB4F995D3BB}" type="presOf" srcId="{533DF74A-4169-44D7-9FE6-A2BDB38D1F75}" destId="{5F5561B8-1A69-4F22-AA1B-A0064AABE0AE}" srcOrd="0" destOrd="0" presId="urn:microsoft.com/office/officeart/2005/8/layout/process4"/>
    <dgm:cxn modelId="{0AA8EB44-C80A-4FB8-A495-366F42A796A8}" srcId="{533DF74A-4169-44D7-9FE6-A2BDB38D1F75}" destId="{C1FF2D68-1872-454E-8CF6-30486AC3B35A}" srcOrd="1" destOrd="0" parTransId="{72AE3F91-462C-4A23-854D-B9F6B9860306}" sibTransId="{DF341F66-8372-4F96-B8E1-7075700D7889}"/>
    <dgm:cxn modelId="{77F13C56-B769-4C79-B26F-2190A7F88176}" srcId="{533DF74A-4169-44D7-9FE6-A2BDB38D1F75}" destId="{5F3EA166-DF94-4985-BC25-00809EA7F8B0}" srcOrd="2" destOrd="0" parTransId="{293BE956-4168-4F04-AC17-D41E4FBADD61}" sibTransId="{F4B05153-0D2A-4AE5-8EC1-8B0ADFE1F7BD}"/>
    <dgm:cxn modelId="{4A72F779-A794-411F-90ED-30CD5F5DE2CE}" srcId="{533DF74A-4169-44D7-9FE6-A2BDB38D1F75}" destId="{AFE8B74D-AFC5-435C-B19B-2C6CC01395F7}" srcOrd="3" destOrd="0" parTransId="{29892E96-9D40-48A5-B8BE-B295B3B220DF}" sibTransId="{27C2A3C9-5EF4-4CEB-A800-B71F0B8C38E4}"/>
    <dgm:cxn modelId="{74D4A08E-CE1A-4D41-9473-DD0E57DE6EF5}" type="presOf" srcId="{AFE8B74D-AFC5-435C-B19B-2C6CC01395F7}" destId="{AFD2C488-B16C-415F-85E0-BCD3DAFE872C}" srcOrd="0" destOrd="0" presId="urn:microsoft.com/office/officeart/2005/8/layout/process4"/>
    <dgm:cxn modelId="{F33DC4AC-7764-479D-8806-84DF50E7D6BE}" type="presOf" srcId="{5F3EA166-DF94-4985-BC25-00809EA7F8B0}" destId="{4FBE35B9-86AC-4DFB-94D0-EB7CAD5C2E9D}" srcOrd="0" destOrd="0" presId="urn:microsoft.com/office/officeart/2005/8/layout/process4"/>
    <dgm:cxn modelId="{80667CAF-E4F7-4DE1-8161-29CD620526DA}" type="presOf" srcId="{77641B4F-8543-466F-B03A-67911A5B8BAF}" destId="{47195946-63CC-4D35-B2BC-D7A0CDF6BA4E}" srcOrd="0" destOrd="0" presId="urn:microsoft.com/office/officeart/2005/8/layout/process4"/>
    <dgm:cxn modelId="{0898CA1A-72FE-43E3-ACE4-B85B4658743E}" type="presParOf" srcId="{5F5561B8-1A69-4F22-AA1B-A0064AABE0AE}" destId="{5B4F9A84-918B-440E-B754-4E27A70E8FB2}" srcOrd="0" destOrd="0" presId="urn:microsoft.com/office/officeart/2005/8/layout/process4"/>
    <dgm:cxn modelId="{ADCE9D0F-BB19-494D-8BC2-B31031390796}" type="presParOf" srcId="{5B4F9A84-918B-440E-B754-4E27A70E8FB2}" destId="{AFD2C488-B16C-415F-85E0-BCD3DAFE872C}" srcOrd="0" destOrd="0" presId="urn:microsoft.com/office/officeart/2005/8/layout/process4"/>
    <dgm:cxn modelId="{A659AA8D-A6FC-4EED-A464-847E9CB301A6}" type="presParOf" srcId="{5F5561B8-1A69-4F22-AA1B-A0064AABE0AE}" destId="{44F1F0AA-DC09-4C14-9452-96955D509AAB}" srcOrd="1" destOrd="0" presId="urn:microsoft.com/office/officeart/2005/8/layout/process4"/>
    <dgm:cxn modelId="{47905AF9-CD3E-4F02-A4BB-AA7BE36AE679}" type="presParOf" srcId="{5F5561B8-1A69-4F22-AA1B-A0064AABE0AE}" destId="{B3A83CF3-65DA-434E-A053-16B72676FD56}" srcOrd="2" destOrd="0" presId="urn:microsoft.com/office/officeart/2005/8/layout/process4"/>
    <dgm:cxn modelId="{F2A79B75-346E-4721-ABEF-7C103509A9DF}" type="presParOf" srcId="{B3A83CF3-65DA-434E-A053-16B72676FD56}" destId="{4FBE35B9-86AC-4DFB-94D0-EB7CAD5C2E9D}" srcOrd="0" destOrd="0" presId="urn:microsoft.com/office/officeart/2005/8/layout/process4"/>
    <dgm:cxn modelId="{73A0298B-C5E3-4283-8936-79A509044553}" type="presParOf" srcId="{5F5561B8-1A69-4F22-AA1B-A0064AABE0AE}" destId="{F499B283-2C0A-46E0-803B-FDAB1BBC7B94}" srcOrd="3" destOrd="0" presId="urn:microsoft.com/office/officeart/2005/8/layout/process4"/>
    <dgm:cxn modelId="{64535C79-F2A1-4CFA-98B6-4C691154F4C2}" type="presParOf" srcId="{5F5561B8-1A69-4F22-AA1B-A0064AABE0AE}" destId="{235406A3-5B49-487D-B8DC-CE652BAB63C7}" srcOrd="4" destOrd="0" presId="urn:microsoft.com/office/officeart/2005/8/layout/process4"/>
    <dgm:cxn modelId="{9390DA3A-36B6-44FC-BB77-EF379B8F286C}" type="presParOf" srcId="{235406A3-5B49-487D-B8DC-CE652BAB63C7}" destId="{4E6E36C0-A3C5-4476-8B94-D466862A0977}" srcOrd="0" destOrd="0" presId="urn:microsoft.com/office/officeart/2005/8/layout/process4"/>
    <dgm:cxn modelId="{9257D34C-3C70-48E9-9E47-2A863F627ECF}" type="presParOf" srcId="{5F5561B8-1A69-4F22-AA1B-A0064AABE0AE}" destId="{60DB65DF-1EA8-46F2-973E-E3B5750C2973}" srcOrd="5" destOrd="0" presId="urn:microsoft.com/office/officeart/2005/8/layout/process4"/>
    <dgm:cxn modelId="{B4A0A456-4C5A-4892-8A96-28282A1FF2F7}" type="presParOf" srcId="{5F5561B8-1A69-4F22-AA1B-A0064AABE0AE}" destId="{21D8728C-78DD-4AF7-9594-EBBFE36590AD}" srcOrd="6" destOrd="0" presId="urn:microsoft.com/office/officeart/2005/8/layout/process4"/>
    <dgm:cxn modelId="{2B2477BE-E0EC-4254-B904-352608B7242A}" type="presParOf" srcId="{21D8728C-78DD-4AF7-9594-EBBFE36590AD}" destId="{47195946-63CC-4D35-B2BC-D7A0CDF6BA4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343B23-0F6C-495D-AE20-36A599C3D0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1431DF2-6748-4D49-9EF6-060FDF58761F}">
      <dgm:prSet/>
      <dgm:spPr/>
      <dgm:t>
        <a:bodyPr/>
        <a:lstStyle/>
        <a:p>
          <a:r>
            <a:rPr lang="en-US"/>
            <a:t>SketchUp</a:t>
          </a:r>
        </a:p>
      </dgm:t>
    </dgm:pt>
    <dgm:pt modelId="{F1D6A0A9-EB6E-40C9-BBA9-B510499CC1B1}" type="parTrans" cxnId="{6C3511D5-C4EC-408B-8D34-3D25E5A6DA39}">
      <dgm:prSet/>
      <dgm:spPr/>
      <dgm:t>
        <a:bodyPr/>
        <a:lstStyle/>
        <a:p>
          <a:endParaRPr lang="en-US"/>
        </a:p>
      </dgm:t>
    </dgm:pt>
    <dgm:pt modelId="{BC2200D5-0295-4AFE-9A0F-96FFCCD7C433}" type="sibTrans" cxnId="{6C3511D5-C4EC-408B-8D34-3D25E5A6DA39}">
      <dgm:prSet/>
      <dgm:spPr/>
      <dgm:t>
        <a:bodyPr/>
        <a:lstStyle/>
        <a:p>
          <a:endParaRPr lang="en-US"/>
        </a:p>
      </dgm:t>
    </dgm:pt>
    <dgm:pt modelId="{4B41F220-6FDD-44A2-BEF2-7605AF1990D7}">
      <dgm:prSet/>
      <dgm:spPr/>
      <dgm:t>
        <a:bodyPr/>
        <a:lstStyle/>
        <a:p>
          <a:r>
            <a:rPr lang="en-US"/>
            <a:t>SOLIDWORKS</a:t>
          </a:r>
        </a:p>
      </dgm:t>
    </dgm:pt>
    <dgm:pt modelId="{F81F7400-A460-40BE-B825-2EF2D26280E1}" type="parTrans" cxnId="{BB0AFF5C-53DE-4BE0-B047-4909F9883660}">
      <dgm:prSet/>
      <dgm:spPr/>
      <dgm:t>
        <a:bodyPr/>
        <a:lstStyle/>
        <a:p>
          <a:endParaRPr lang="en-US"/>
        </a:p>
      </dgm:t>
    </dgm:pt>
    <dgm:pt modelId="{20DD54AD-38E7-4BE2-9737-B6F880C5B88A}" type="sibTrans" cxnId="{BB0AFF5C-53DE-4BE0-B047-4909F9883660}">
      <dgm:prSet/>
      <dgm:spPr/>
      <dgm:t>
        <a:bodyPr/>
        <a:lstStyle/>
        <a:p>
          <a:endParaRPr lang="en-US"/>
        </a:p>
      </dgm:t>
    </dgm:pt>
    <dgm:pt modelId="{9E5CCB46-3900-47F4-9346-118E6B5D7848}">
      <dgm:prSet/>
      <dgm:spPr/>
      <dgm:t>
        <a:bodyPr/>
        <a:lstStyle/>
        <a:p>
          <a:r>
            <a:rPr lang="en-US"/>
            <a:t>Rendering</a:t>
          </a:r>
        </a:p>
      </dgm:t>
    </dgm:pt>
    <dgm:pt modelId="{A3E27969-1F5F-4537-9C6D-C12C4A28C898}" type="parTrans" cxnId="{5FAB77F8-CD93-440E-BCF5-0973B7BF8E90}">
      <dgm:prSet/>
      <dgm:spPr/>
      <dgm:t>
        <a:bodyPr/>
        <a:lstStyle/>
        <a:p>
          <a:endParaRPr lang="en-US"/>
        </a:p>
      </dgm:t>
    </dgm:pt>
    <dgm:pt modelId="{3DFBD716-441D-43E2-9689-D8942ADE541F}" type="sibTrans" cxnId="{5FAB77F8-CD93-440E-BCF5-0973B7BF8E90}">
      <dgm:prSet/>
      <dgm:spPr/>
      <dgm:t>
        <a:bodyPr/>
        <a:lstStyle/>
        <a:p>
          <a:endParaRPr lang="en-US"/>
        </a:p>
      </dgm:t>
    </dgm:pt>
    <dgm:pt modelId="{46C51F30-9B15-4F0F-B6ED-15A4DF6C602C}" type="pres">
      <dgm:prSet presAssocID="{3B343B23-0F6C-495D-AE20-36A599C3D0C7}" presName="root" presStyleCnt="0">
        <dgm:presLayoutVars>
          <dgm:dir/>
          <dgm:resizeHandles val="exact"/>
        </dgm:presLayoutVars>
      </dgm:prSet>
      <dgm:spPr/>
    </dgm:pt>
    <dgm:pt modelId="{E3F99269-2F5C-4312-833E-0A01A4F190D3}" type="pres">
      <dgm:prSet presAssocID="{21431DF2-6748-4D49-9EF6-060FDF58761F}" presName="compNode" presStyleCnt="0"/>
      <dgm:spPr/>
    </dgm:pt>
    <dgm:pt modelId="{4D8DBA21-3AA7-4F98-BAD9-5F771B05250F}" type="pres">
      <dgm:prSet presAssocID="{21431DF2-6748-4D49-9EF6-060FDF58761F}" presName="bgRect" presStyleLbl="bgShp" presStyleIdx="0" presStyleCnt="3"/>
      <dgm:spPr/>
    </dgm:pt>
    <dgm:pt modelId="{B4969DE3-6DCD-40F7-AAED-07AD22442404}" type="pres">
      <dgm:prSet presAssocID="{21431DF2-6748-4D49-9EF6-060FDF5876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6A106D71-A54E-4AC3-8ADF-DAE918848CFA}" type="pres">
      <dgm:prSet presAssocID="{21431DF2-6748-4D49-9EF6-060FDF58761F}" presName="spaceRect" presStyleCnt="0"/>
      <dgm:spPr/>
    </dgm:pt>
    <dgm:pt modelId="{934BDEF9-F858-4896-8F28-F4533A6A1B4C}" type="pres">
      <dgm:prSet presAssocID="{21431DF2-6748-4D49-9EF6-060FDF58761F}" presName="parTx" presStyleLbl="revTx" presStyleIdx="0" presStyleCnt="3">
        <dgm:presLayoutVars>
          <dgm:chMax val="0"/>
          <dgm:chPref val="0"/>
        </dgm:presLayoutVars>
      </dgm:prSet>
      <dgm:spPr/>
    </dgm:pt>
    <dgm:pt modelId="{8D951E19-7367-4409-95A3-908833A795B4}" type="pres">
      <dgm:prSet presAssocID="{BC2200D5-0295-4AFE-9A0F-96FFCCD7C433}" presName="sibTrans" presStyleCnt="0"/>
      <dgm:spPr/>
    </dgm:pt>
    <dgm:pt modelId="{CC6A4E58-0004-4801-AD16-2F7E3574D3E4}" type="pres">
      <dgm:prSet presAssocID="{4B41F220-6FDD-44A2-BEF2-7605AF1990D7}" presName="compNode" presStyleCnt="0"/>
      <dgm:spPr/>
    </dgm:pt>
    <dgm:pt modelId="{2675EB7D-6B87-4B71-9A82-46515361D6E5}" type="pres">
      <dgm:prSet presAssocID="{4B41F220-6FDD-44A2-BEF2-7605AF1990D7}" presName="bgRect" presStyleLbl="bgShp" presStyleIdx="1" presStyleCnt="3"/>
      <dgm:spPr/>
    </dgm:pt>
    <dgm:pt modelId="{37155AD4-135A-459C-BB60-ADF9B0C8AA66}" type="pres">
      <dgm:prSet presAssocID="{4B41F220-6FDD-44A2-BEF2-7605AF1990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73DADA1F-B542-4976-B902-1C5FEE666F9A}" type="pres">
      <dgm:prSet presAssocID="{4B41F220-6FDD-44A2-BEF2-7605AF1990D7}" presName="spaceRect" presStyleCnt="0"/>
      <dgm:spPr/>
    </dgm:pt>
    <dgm:pt modelId="{C209689A-C29C-48AC-9D26-FF3FE34862E4}" type="pres">
      <dgm:prSet presAssocID="{4B41F220-6FDD-44A2-BEF2-7605AF1990D7}" presName="parTx" presStyleLbl="revTx" presStyleIdx="1" presStyleCnt="3">
        <dgm:presLayoutVars>
          <dgm:chMax val="0"/>
          <dgm:chPref val="0"/>
        </dgm:presLayoutVars>
      </dgm:prSet>
      <dgm:spPr/>
    </dgm:pt>
    <dgm:pt modelId="{A7E1122A-E0FA-4653-AD42-43B4F5648661}" type="pres">
      <dgm:prSet presAssocID="{20DD54AD-38E7-4BE2-9737-B6F880C5B88A}" presName="sibTrans" presStyleCnt="0"/>
      <dgm:spPr/>
    </dgm:pt>
    <dgm:pt modelId="{E552338B-1FA5-4FC1-B6D9-71A14222E620}" type="pres">
      <dgm:prSet presAssocID="{9E5CCB46-3900-47F4-9346-118E6B5D7848}" presName="compNode" presStyleCnt="0"/>
      <dgm:spPr/>
    </dgm:pt>
    <dgm:pt modelId="{5657C0CA-E041-4653-B526-1672442FC3D4}" type="pres">
      <dgm:prSet presAssocID="{9E5CCB46-3900-47F4-9346-118E6B5D7848}" presName="bgRect" presStyleLbl="bgShp" presStyleIdx="2" presStyleCnt="3"/>
      <dgm:spPr/>
    </dgm:pt>
    <dgm:pt modelId="{B2E731AA-CF98-4414-9A4D-64E5BEF28BF3}" type="pres">
      <dgm:prSet presAssocID="{9E5CCB46-3900-47F4-9346-118E6B5D78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9361F2F2-A004-4EE7-8477-377A8CDDACE7}" type="pres">
      <dgm:prSet presAssocID="{9E5CCB46-3900-47F4-9346-118E6B5D7848}" presName="spaceRect" presStyleCnt="0"/>
      <dgm:spPr/>
    </dgm:pt>
    <dgm:pt modelId="{6BC4A037-BDDF-44F2-A229-5F1336F0A6D5}" type="pres">
      <dgm:prSet presAssocID="{9E5CCB46-3900-47F4-9346-118E6B5D784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5B9933-242F-44AE-9911-9E07A5A667DF}" type="presOf" srcId="{3B343B23-0F6C-495D-AE20-36A599C3D0C7}" destId="{46C51F30-9B15-4F0F-B6ED-15A4DF6C602C}" srcOrd="0" destOrd="0" presId="urn:microsoft.com/office/officeart/2018/2/layout/IconVerticalSolidList"/>
    <dgm:cxn modelId="{BB0AFF5C-53DE-4BE0-B047-4909F9883660}" srcId="{3B343B23-0F6C-495D-AE20-36A599C3D0C7}" destId="{4B41F220-6FDD-44A2-BEF2-7605AF1990D7}" srcOrd="1" destOrd="0" parTransId="{F81F7400-A460-40BE-B825-2EF2D26280E1}" sibTransId="{20DD54AD-38E7-4BE2-9737-B6F880C5B88A}"/>
    <dgm:cxn modelId="{06ECE967-B26A-4C43-9E96-B50CB815A9D6}" type="presOf" srcId="{21431DF2-6748-4D49-9EF6-060FDF58761F}" destId="{934BDEF9-F858-4896-8F28-F4533A6A1B4C}" srcOrd="0" destOrd="0" presId="urn:microsoft.com/office/officeart/2018/2/layout/IconVerticalSolidList"/>
    <dgm:cxn modelId="{171101B4-D590-43C2-B485-106C9C2CB4DE}" type="presOf" srcId="{9E5CCB46-3900-47F4-9346-118E6B5D7848}" destId="{6BC4A037-BDDF-44F2-A229-5F1336F0A6D5}" srcOrd="0" destOrd="0" presId="urn:microsoft.com/office/officeart/2018/2/layout/IconVerticalSolidList"/>
    <dgm:cxn modelId="{6C3511D5-C4EC-408B-8D34-3D25E5A6DA39}" srcId="{3B343B23-0F6C-495D-AE20-36A599C3D0C7}" destId="{21431DF2-6748-4D49-9EF6-060FDF58761F}" srcOrd="0" destOrd="0" parTransId="{F1D6A0A9-EB6E-40C9-BBA9-B510499CC1B1}" sibTransId="{BC2200D5-0295-4AFE-9A0F-96FFCCD7C433}"/>
    <dgm:cxn modelId="{5FAB77F8-CD93-440E-BCF5-0973B7BF8E90}" srcId="{3B343B23-0F6C-495D-AE20-36A599C3D0C7}" destId="{9E5CCB46-3900-47F4-9346-118E6B5D7848}" srcOrd="2" destOrd="0" parTransId="{A3E27969-1F5F-4537-9C6D-C12C4A28C898}" sibTransId="{3DFBD716-441D-43E2-9689-D8942ADE541F}"/>
    <dgm:cxn modelId="{C34B31FF-30AF-4305-B4E5-96265BB436D3}" type="presOf" srcId="{4B41F220-6FDD-44A2-BEF2-7605AF1990D7}" destId="{C209689A-C29C-48AC-9D26-FF3FE34862E4}" srcOrd="0" destOrd="0" presId="urn:microsoft.com/office/officeart/2018/2/layout/IconVerticalSolidList"/>
    <dgm:cxn modelId="{C3E5F975-DF11-421F-BCA8-34560FDEB7D1}" type="presParOf" srcId="{46C51F30-9B15-4F0F-B6ED-15A4DF6C602C}" destId="{E3F99269-2F5C-4312-833E-0A01A4F190D3}" srcOrd="0" destOrd="0" presId="urn:microsoft.com/office/officeart/2018/2/layout/IconVerticalSolidList"/>
    <dgm:cxn modelId="{4107BE54-CFB2-4E8E-BA37-1558C5348F77}" type="presParOf" srcId="{E3F99269-2F5C-4312-833E-0A01A4F190D3}" destId="{4D8DBA21-3AA7-4F98-BAD9-5F771B05250F}" srcOrd="0" destOrd="0" presId="urn:microsoft.com/office/officeart/2018/2/layout/IconVerticalSolidList"/>
    <dgm:cxn modelId="{4800BB9F-E17F-44F9-B6B9-F76CD662CC9B}" type="presParOf" srcId="{E3F99269-2F5C-4312-833E-0A01A4F190D3}" destId="{B4969DE3-6DCD-40F7-AAED-07AD22442404}" srcOrd="1" destOrd="0" presId="urn:microsoft.com/office/officeart/2018/2/layout/IconVerticalSolidList"/>
    <dgm:cxn modelId="{8E742EDF-4B80-4979-AD57-E981602EC4F3}" type="presParOf" srcId="{E3F99269-2F5C-4312-833E-0A01A4F190D3}" destId="{6A106D71-A54E-4AC3-8ADF-DAE918848CFA}" srcOrd="2" destOrd="0" presId="urn:microsoft.com/office/officeart/2018/2/layout/IconVerticalSolidList"/>
    <dgm:cxn modelId="{15099C69-3566-4FFA-8D47-2441483C090F}" type="presParOf" srcId="{E3F99269-2F5C-4312-833E-0A01A4F190D3}" destId="{934BDEF9-F858-4896-8F28-F4533A6A1B4C}" srcOrd="3" destOrd="0" presId="urn:microsoft.com/office/officeart/2018/2/layout/IconVerticalSolidList"/>
    <dgm:cxn modelId="{91CA7694-BA54-4BA0-9B39-9E2CC06E544B}" type="presParOf" srcId="{46C51F30-9B15-4F0F-B6ED-15A4DF6C602C}" destId="{8D951E19-7367-4409-95A3-908833A795B4}" srcOrd="1" destOrd="0" presId="urn:microsoft.com/office/officeart/2018/2/layout/IconVerticalSolidList"/>
    <dgm:cxn modelId="{A0E2F7D6-A64E-436B-BF84-0F201E98868A}" type="presParOf" srcId="{46C51F30-9B15-4F0F-B6ED-15A4DF6C602C}" destId="{CC6A4E58-0004-4801-AD16-2F7E3574D3E4}" srcOrd="2" destOrd="0" presId="urn:microsoft.com/office/officeart/2018/2/layout/IconVerticalSolidList"/>
    <dgm:cxn modelId="{45E48FA7-DB52-453D-807C-B475423F0F97}" type="presParOf" srcId="{CC6A4E58-0004-4801-AD16-2F7E3574D3E4}" destId="{2675EB7D-6B87-4B71-9A82-46515361D6E5}" srcOrd="0" destOrd="0" presId="urn:microsoft.com/office/officeart/2018/2/layout/IconVerticalSolidList"/>
    <dgm:cxn modelId="{601AB7CD-2591-4A24-B095-5E6906B7A794}" type="presParOf" srcId="{CC6A4E58-0004-4801-AD16-2F7E3574D3E4}" destId="{37155AD4-135A-459C-BB60-ADF9B0C8AA66}" srcOrd="1" destOrd="0" presId="urn:microsoft.com/office/officeart/2018/2/layout/IconVerticalSolidList"/>
    <dgm:cxn modelId="{BDBE8B7D-EB56-4473-BCF8-A9EA6ED3ECF0}" type="presParOf" srcId="{CC6A4E58-0004-4801-AD16-2F7E3574D3E4}" destId="{73DADA1F-B542-4976-B902-1C5FEE666F9A}" srcOrd="2" destOrd="0" presId="urn:microsoft.com/office/officeart/2018/2/layout/IconVerticalSolidList"/>
    <dgm:cxn modelId="{7EEE8AC7-69E7-4E01-BB7A-D204C11CD1BC}" type="presParOf" srcId="{CC6A4E58-0004-4801-AD16-2F7E3574D3E4}" destId="{C209689A-C29C-48AC-9D26-FF3FE34862E4}" srcOrd="3" destOrd="0" presId="urn:microsoft.com/office/officeart/2018/2/layout/IconVerticalSolidList"/>
    <dgm:cxn modelId="{0FF8A1A5-B005-45B8-8A1B-351AA1500E9B}" type="presParOf" srcId="{46C51F30-9B15-4F0F-B6ED-15A4DF6C602C}" destId="{A7E1122A-E0FA-4653-AD42-43B4F5648661}" srcOrd="3" destOrd="0" presId="urn:microsoft.com/office/officeart/2018/2/layout/IconVerticalSolidList"/>
    <dgm:cxn modelId="{4688398B-F969-4E3A-A903-8282EEC5422C}" type="presParOf" srcId="{46C51F30-9B15-4F0F-B6ED-15A4DF6C602C}" destId="{E552338B-1FA5-4FC1-B6D9-71A14222E620}" srcOrd="4" destOrd="0" presId="urn:microsoft.com/office/officeart/2018/2/layout/IconVerticalSolidList"/>
    <dgm:cxn modelId="{E964663D-C4A9-4D00-88C1-85BB8F3080D9}" type="presParOf" srcId="{E552338B-1FA5-4FC1-B6D9-71A14222E620}" destId="{5657C0CA-E041-4653-B526-1672442FC3D4}" srcOrd="0" destOrd="0" presId="urn:microsoft.com/office/officeart/2018/2/layout/IconVerticalSolidList"/>
    <dgm:cxn modelId="{C471000D-06F5-4C36-9C57-7413DC162041}" type="presParOf" srcId="{E552338B-1FA5-4FC1-B6D9-71A14222E620}" destId="{B2E731AA-CF98-4414-9A4D-64E5BEF28BF3}" srcOrd="1" destOrd="0" presId="urn:microsoft.com/office/officeart/2018/2/layout/IconVerticalSolidList"/>
    <dgm:cxn modelId="{D1CFD599-D54C-4CDE-8DC1-366056C1F891}" type="presParOf" srcId="{E552338B-1FA5-4FC1-B6D9-71A14222E620}" destId="{9361F2F2-A004-4EE7-8477-377A8CDDACE7}" srcOrd="2" destOrd="0" presId="urn:microsoft.com/office/officeart/2018/2/layout/IconVerticalSolidList"/>
    <dgm:cxn modelId="{A997EEE1-344A-4CFA-A1F2-3E622CAE61BE}" type="presParOf" srcId="{E552338B-1FA5-4FC1-B6D9-71A14222E620}" destId="{6BC4A037-BDDF-44F2-A229-5F1336F0A6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744BA-9612-4903-ADE1-C7CD985D16B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3A7B1-DF11-4B4E-AAF1-F7986BC8B10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CFC9F-FCBA-436D-8F82-25A203E1328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 the micro-scale, mobile and automatically rendering plant </a:t>
          </a:r>
        </a:p>
      </dsp:txBody>
      <dsp:txXfrm>
        <a:off x="1941716" y="718"/>
        <a:ext cx="4571887" cy="1681139"/>
      </dsp:txXfrm>
    </dsp:sp>
    <dsp:sp modelId="{AC7BA801-EAB1-48C1-B93A-A44B3AD57D9C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E173C-8001-4FC2-87CE-4A8BCCE0459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C16E6-24DC-4140-8603-88A8D1CF9C9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Solidwork to draw the design </a:t>
          </a:r>
        </a:p>
      </dsp:txBody>
      <dsp:txXfrm>
        <a:off x="1941716" y="2102143"/>
        <a:ext cx="4571887" cy="1681139"/>
      </dsp:txXfrm>
    </dsp:sp>
    <dsp:sp modelId="{7C80B21A-612B-49BE-8FA4-8994EFCD439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08239-9AE5-4E12-927B-6A48F15E359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9609D-FDE6-4356-AB48-E3B40D434787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Conduct economic analysis 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C488-B16C-415F-85E0-BCD3DAFE872C}">
      <dsp:nvSpPr>
        <dsp:cNvPr id="0" name=""/>
        <dsp:cNvSpPr/>
      </dsp:nvSpPr>
      <dsp:spPr>
        <a:xfrm>
          <a:off x="0" y="3711239"/>
          <a:ext cx="7315200" cy="8119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The constant dialogue between us and them also allowed for continuous development of the final design, allowing us to iterate frequently. </a:t>
          </a:r>
        </a:p>
      </dsp:txBody>
      <dsp:txXfrm>
        <a:off x="0" y="3711239"/>
        <a:ext cx="7315200" cy="811928"/>
      </dsp:txXfrm>
    </dsp:sp>
    <dsp:sp modelId="{4FBE35B9-86AC-4DFB-94D0-EB7CAD5C2E9D}">
      <dsp:nvSpPr>
        <dsp:cNvPr id="0" name=""/>
        <dsp:cNvSpPr/>
      </dsp:nvSpPr>
      <dsp:spPr>
        <a:xfrm rot="10800000">
          <a:off x="0" y="2474672"/>
          <a:ext cx="7315200" cy="124874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Encountering the company </a:t>
          </a:r>
          <a:r>
            <a:rPr lang="en-US" sz="1600" b="1" kern="1200" err="1">
              <a:latin typeface="Calibri Light" panose="020F0302020204030204"/>
            </a:rPr>
            <a:t>Sensitar</a:t>
          </a:r>
          <a:r>
            <a:rPr lang="en-US" sz="1600" kern="1200">
              <a:latin typeface="Calibri Light" panose="020F0302020204030204"/>
            </a:rPr>
            <a:t>, they provided not only many of the design specifications needed, but also provided resources of their own rendering techniques.</a:t>
          </a:r>
          <a:endParaRPr lang="en-US" sz="1600" kern="1200"/>
        </a:p>
      </dsp:txBody>
      <dsp:txXfrm rot="10800000">
        <a:off x="0" y="2474672"/>
        <a:ext cx="7315200" cy="811397"/>
      </dsp:txXfrm>
    </dsp:sp>
    <dsp:sp modelId="{4E6E36C0-A3C5-4476-8B94-D466862A0977}">
      <dsp:nvSpPr>
        <dsp:cNvPr id="0" name=""/>
        <dsp:cNvSpPr/>
      </dsp:nvSpPr>
      <dsp:spPr>
        <a:xfrm rot="10800000">
          <a:off x="0" y="1238105"/>
          <a:ext cx="7315200" cy="1248745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goal of this process was not only to fill the design specifications document, but also to begin the feasibility analysis process</a:t>
          </a:r>
          <a:r>
            <a:rPr lang="en-US" sz="1600" kern="1200">
              <a:latin typeface="Calibri Light" panose="020F0302020204030204"/>
            </a:rPr>
            <a:t>.</a:t>
          </a:r>
        </a:p>
      </dsp:txBody>
      <dsp:txXfrm rot="10800000">
        <a:off x="0" y="1238105"/>
        <a:ext cx="7315200" cy="811397"/>
      </dsp:txXfrm>
    </dsp:sp>
    <dsp:sp modelId="{47195946-63CC-4D35-B2BC-D7A0CDF6BA4E}">
      <dsp:nvSpPr>
        <dsp:cNvPr id="0" name=""/>
        <dsp:cNvSpPr/>
      </dsp:nvSpPr>
      <dsp:spPr>
        <a:xfrm rot="10800000">
          <a:off x="0" y="1538"/>
          <a:ext cx="7315200" cy="1248745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focus after Audit 2 was to begin sourcing the equipment dimensions from manufacturers in </a:t>
          </a:r>
          <a:r>
            <a:rPr lang="en-US" sz="1600" kern="1200">
              <a:latin typeface="Calibri Light" panose="020F0302020204030204"/>
            </a:rPr>
            <a:t>China</a:t>
          </a:r>
          <a:r>
            <a:rPr lang="en-US" sz="1600" kern="1200"/>
            <a:t>.</a:t>
          </a:r>
        </a:p>
      </dsp:txBody>
      <dsp:txXfrm rot="10800000">
        <a:off x="0" y="1538"/>
        <a:ext cx="7315200" cy="811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DBA21-3AA7-4F98-BAD9-5F771B05250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69DE3-6DCD-40F7-AAED-07AD2244240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BDEF9-F858-4896-8F28-F4533A6A1B4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SketchUp</a:t>
          </a:r>
        </a:p>
      </dsp:txBody>
      <dsp:txXfrm>
        <a:off x="1941716" y="718"/>
        <a:ext cx="4571887" cy="1681139"/>
      </dsp:txXfrm>
    </dsp:sp>
    <dsp:sp modelId="{2675EB7D-6B87-4B71-9A82-46515361D6E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5AD4-135A-459C-BB60-ADF9B0C8AA6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9689A-C29C-48AC-9D26-FF3FE34862E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SOLIDWORKS</a:t>
          </a:r>
        </a:p>
      </dsp:txBody>
      <dsp:txXfrm>
        <a:off x="1941716" y="2102143"/>
        <a:ext cx="4571887" cy="1681139"/>
      </dsp:txXfrm>
    </dsp:sp>
    <dsp:sp modelId="{5657C0CA-E041-4653-B526-1672442FC3D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731AA-CF98-4414-9A4D-64E5BEF28BF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A037-BDDF-44F2-A229-5F1336F0A6D5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Rendering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8E16C-B9EC-415B-9505-79100F075CBE}" type="datetimeFigureOut">
              <a:rPr lang="en-US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3A8B7-0D83-4B55-ABE7-5A9413986BA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8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</a:p>
          <a:p>
            <a:r>
              <a:rPr lang="en-US"/>
              <a:t>building a shared vision not only within the team but also between team and client</a:t>
            </a:r>
          </a:p>
          <a:p>
            <a:r>
              <a:rPr lang="en-US"/>
              <a:t>, trust between all stakeholders, everyone well informed</a:t>
            </a:r>
          </a:p>
          <a:p>
            <a:r>
              <a:rPr lang="en-US"/>
              <a:t>communicating and listening with outside audiences, </a:t>
            </a:r>
          </a:p>
          <a:p>
            <a:r>
              <a:rPr lang="en-US"/>
              <a:t>empowering members to engage with new audiences</a:t>
            </a:r>
          </a:p>
          <a:p>
            <a:endParaRPr lang="en-US"/>
          </a:p>
          <a:p>
            <a:r>
              <a:rPr lang="en-US"/>
              <a:t>2.</a:t>
            </a:r>
          </a:p>
          <a:p>
            <a:r>
              <a:rPr lang="en-US"/>
              <a:t>constructing processes to gain external validation, </a:t>
            </a:r>
          </a:p>
          <a:p>
            <a:r>
              <a:rPr lang="en-US"/>
              <a:t>additional review processes including external stakeholders, </a:t>
            </a:r>
          </a:p>
          <a:p>
            <a:r>
              <a:rPr lang="en-US"/>
              <a:t>helping other teams to reflect and improve as a shadow team</a:t>
            </a:r>
          </a:p>
          <a:p>
            <a:endParaRPr lang="en-US"/>
          </a:p>
          <a:p>
            <a:r>
              <a:rPr lang="en-US"/>
              <a:t>3.</a:t>
            </a:r>
          </a:p>
          <a:p>
            <a:r>
              <a:rPr lang="en-US"/>
              <a:t>3D printing and 3D CAD</a:t>
            </a:r>
          </a:p>
          <a:p>
            <a:r>
              <a:rPr lang="en-US"/>
              <a:t>Handover document details where the next stage of the project is </a:t>
            </a:r>
          </a:p>
          <a:p>
            <a:r>
              <a:rPr lang="en-US"/>
              <a:t>Teach launcher to present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A8B7-0D83-4B55-ABE7-5A9413986BA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77786AEA-60C6-439C-9356-8B0009DB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36972"/>
            <a:ext cx="11458575" cy="34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60C186-F245-4E23-B20C-810142D0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component design specification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ACCF551F-0104-4A4E-A375-5774416F8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213240"/>
              </p:ext>
            </p:extLst>
          </p:nvPr>
        </p:nvGraphicFramePr>
        <p:xfrm>
          <a:off x="5447023" y="492573"/>
          <a:ext cx="5967145" cy="588080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38824">
                  <a:extLst>
                    <a:ext uri="{9D8B030D-6E8A-4147-A177-3AD203B41FA5}">
                      <a16:colId xmlns:a16="http://schemas.microsoft.com/office/drawing/2014/main" val="3279084482"/>
                    </a:ext>
                  </a:extLst>
                </a:gridCol>
                <a:gridCol w="3128321">
                  <a:extLst>
                    <a:ext uri="{9D8B030D-6E8A-4147-A177-3AD203B41FA5}">
                      <a16:colId xmlns:a16="http://schemas.microsoft.com/office/drawing/2014/main" val="1923326257"/>
                    </a:ext>
                  </a:extLst>
                </a:gridCol>
              </a:tblGrid>
              <a:tr h="570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2100" b="1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Batch</a:t>
                      </a:r>
                      <a:r>
                        <a:rPr lang="af-ZA" sz="21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2100" b="1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cooker</a:t>
                      </a:r>
                      <a:r>
                        <a:rPr lang="af-ZA" sz="21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zh-CN" altLang="en-US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af-ZA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5626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Technical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parameters ​</a:t>
                      </a:r>
                      <a:endParaRPr lang="af-ZA" altLang="zh-CN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Achievable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practical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value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  <a:endParaRPr lang="af-ZA" altLang="zh-CN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3367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Throughput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250kg/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hour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442351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Length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4000mm​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992351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Width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1600mm​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03245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Height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1900mm​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7590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Heating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surface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7m^2​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95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pressure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1MPa​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33604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Working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pressure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cooker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0.6MPa​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83913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Material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Steel​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89225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Power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5.5KW​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081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Required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temperature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120-140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degree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324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8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910BF-A279-4952-BD10-5690EE5E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cs typeface="Calibri Light"/>
              </a:rPr>
              <a:t>Preliminary Budget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F2A569-B6C4-434B-A412-B4C70BE39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03021"/>
              </p:ext>
            </p:extLst>
          </p:nvPr>
        </p:nvGraphicFramePr>
        <p:xfrm>
          <a:off x="5332284" y="492573"/>
          <a:ext cx="6196610" cy="588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8322">
                  <a:extLst>
                    <a:ext uri="{9D8B030D-6E8A-4147-A177-3AD203B41FA5}">
                      <a16:colId xmlns:a16="http://schemas.microsoft.com/office/drawing/2014/main" val="1564638729"/>
                    </a:ext>
                  </a:extLst>
                </a:gridCol>
                <a:gridCol w="889830">
                  <a:extLst>
                    <a:ext uri="{9D8B030D-6E8A-4147-A177-3AD203B41FA5}">
                      <a16:colId xmlns:a16="http://schemas.microsoft.com/office/drawing/2014/main" val="3529366614"/>
                    </a:ext>
                  </a:extLst>
                </a:gridCol>
                <a:gridCol w="264994">
                  <a:extLst>
                    <a:ext uri="{9D8B030D-6E8A-4147-A177-3AD203B41FA5}">
                      <a16:colId xmlns:a16="http://schemas.microsoft.com/office/drawing/2014/main" val="428602489"/>
                    </a:ext>
                  </a:extLst>
                </a:gridCol>
                <a:gridCol w="1635811">
                  <a:extLst>
                    <a:ext uri="{9D8B030D-6E8A-4147-A177-3AD203B41FA5}">
                      <a16:colId xmlns:a16="http://schemas.microsoft.com/office/drawing/2014/main" val="3881387575"/>
                    </a:ext>
                  </a:extLst>
                </a:gridCol>
                <a:gridCol w="1187653">
                  <a:extLst>
                    <a:ext uri="{9D8B030D-6E8A-4147-A177-3AD203B41FA5}">
                      <a16:colId xmlns:a16="http://schemas.microsoft.com/office/drawing/2014/main" val="1328271304"/>
                    </a:ext>
                  </a:extLst>
                </a:gridCol>
              </a:tblGrid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Construction Costs: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Running Costs (every 8 hours):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2705537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Equipment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($)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Variable Cost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($)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673059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40 Foot HQ Container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13000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Labour</a:t>
                      </a:r>
                      <a:r>
                        <a:rPr lang="en-US" sz="1600">
                          <a:effectLst/>
                        </a:rPr>
                        <a:t> Costs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0921412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 Foot HQ Container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9000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Power Consumption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48.32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842679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Labour</a:t>
                      </a:r>
                      <a:r>
                        <a:rPr lang="en-US" sz="1600">
                          <a:effectLst/>
                        </a:rPr>
                        <a:t> Costs (1-month build)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5951.07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Other Variable Costs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7038733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Continuous Cooker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32300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effectLst/>
                        </a:rPr>
                        <a:t>194.32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7129483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Screw Conveyer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7000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2821147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Fat Press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15300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433425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Vacuum Pump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13000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6101568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Dust Collector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5000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211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Electricity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35000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4386123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Controller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7000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741421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Condenser</a:t>
                      </a:r>
                      <a:endParaRPr lang="en-US" sz="16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040310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Cooling Tower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~290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0233774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Water Tank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3040067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Total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effectLst/>
                        </a:rPr>
                        <a:t>153926.07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32227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93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CAD00-1D6E-45F5-A118-3228DCCF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Expected Grade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9BCA-16F1-43A9-A9AD-0D9539800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cs typeface="Calibri"/>
              </a:rPr>
              <a:t>Project Output: </a:t>
            </a:r>
            <a:r>
              <a:rPr lang="en-US" sz="1800" b="1">
                <a:cs typeface="Calibri"/>
              </a:rPr>
              <a:t>Acceptable-Exemplary</a:t>
            </a:r>
          </a:p>
          <a:p>
            <a:pPr lvl="1"/>
            <a:r>
              <a:rPr lang="en-US" sz="1800">
                <a:ea typeface="+mn-lt"/>
                <a:cs typeface="+mn-lt"/>
              </a:rPr>
              <a:t>ACC: Outputs endorsed by client, design validated against requirement, presentation back to the client organization</a:t>
            </a:r>
          </a:p>
          <a:p>
            <a:pPr lvl="1"/>
            <a:r>
              <a:rPr lang="en-US" sz="1800">
                <a:cs typeface="Calibri"/>
              </a:rPr>
              <a:t>EXM: System Level Solutions, </a:t>
            </a:r>
            <a:r>
              <a:rPr lang="en-US" sz="1800">
                <a:ea typeface="+mn-lt"/>
                <a:cs typeface="+mn-lt"/>
              </a:rPr>
              <a:t>iterated prototypes, work validated by experts, evolved solutions.</a:t>
            </a:r>
          </a:p>
          <a:p>
            <a:r>
              <a:rPr lang="en-US" sz="1800">
                <a:ea typeface="+mn-lt"/>
                <a:cs typeface="+mn-lt"/>
              </a:rPr>
              <a:t>Decision Making: </a:t>
            </a:r>
            <a:r>
              <a:rPr lang="en-US" sz="1800" b="1">
                <a:ea typeface="+mn-lt"/>
                <a:cs typeface="+mn-lt"/>
              </a:rPr>
              <a:t>Acceptable</a:t>
            </a:r>
          </a:p>
          <a:p>
            <a:pPr lvl="1"/>
            <a:r>
              <a:rPr lang="en-US" sz="1800">
                <a:ea typeface="+mn-lt"/>
                <a:cs typeface="+mn-lt"/>
              </a:rPr>
              <a:t>BAS: Recording decisions, maintaining a decision-log, coherent and accurate meeting minutes, transparent communications, centralized communication, document revisions</a:t>
            </a:r>
          </a:p>
          <a:p>
            <a:pPr lvl="1"/>
            <a:r>
              <a:rPr lang="en-US" sz="1800">
                <a:ea typeface="+mn-lt"/>
                <a:cs typeface="+mn-lt"/>
              </a:rPr>
              <a:t>ACC: Broad stakeholder engagement, systematic version control, pro-active engagement with externals</a:t>
            </a:r>
          </a:p>
          <a:p>
            <a:pPr lvl="1"/>
            <a:r>
              <a:rPr lang="en-US" sz="1800">
                <a:ea typeface="+mn-lt"/>
                <a:cs typeface="+mn-lt"/>
              </a:rPr>
              <a:t>EXM: Inclusive decision-making processes</a:t>
            </a:r>
          </a:p>
          <a:p>
            <a:r>
              <a:rPr lang="en-US" sz="1800">
                <a:ea typeface="+mn-lt"/>
                <a:cs typeface="+mn-lt"/>
              </a:rPr>
              <a:t>Teamwork: </a:t>
            </a:r>
            <a:r>
              <a:rPr lang="en-US" sz="1800" b="1">
                <a:ea typeface="+mn-lt"/>
                <a:cs typeface="+mn-lt"/>
              </a:rPr>
              <a:t>Exemplary-Acceptable</a:t>
            </a:r>
          </a:p>
          <a:p>
            <a:pPr lvl="1"/>
            <a:r>
              <a:rPr lang="en-US" sz="1800">
                <a:ea typeface="+mn-lt"/>
                <a:cs typeface="+mn-lt"/>
              </a:rPr>
              <a:t>ACC: Engagement with mentors, embracing diverse skill-sets, embracing lessons from failure, reducing uncertainty</a:t>
            </a:r>
          </a:p>
          <a:p>
            <a:pPr lvl="1"/>
            <a:r>
              <a:rPr lang="en-US" sz="1800">
                <a:ea typeface="+mn-lt"/>
                <a:cs typeface="+mn-lt"/>
              </a:rPr>
              <a:t>EXM: Evolutionary roles, engagement with experts from specialist ﬁelds, transcending disciplinary boundaries, supporting to develop new skills with other team members</a:t>
            </a:r>
          </a:p>
          <a:p>
            <a:pPr marL="457200" lvl="1" indent="0">
              <a:buNone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702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17451-50F3-46B1-9FE2-12677A89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Expected 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14D3-CBF7-48C0-835A-75342C62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6491"/>
            <a:ext cx="10515600" cy="444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Communication: </a:t>
            </a:r>
            <a:r>
              <a:rPr lang="en-US" sz="2200" b="1">
                <a:ea typeface="+mn-lt"/>
                <a:cs typeface="+mn-lt"/>
              </a:rPr>
              <a:t>Exemplary-Acceptable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Systematic processes, professional communication, active listening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Building a shared vision, trust between all stakeholders, communicating and listening with outside audiences, empowering members to engage with new audiences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Reflection: </a:t>
            </a:r>
            <a:r>
              <a:rPr lang="en-US" sz="2200" b="1">
                <a:ea typeface="+mn-lt"/>
                <a:cs typeface="+mn-lt"/>
              </a:rPr>
              <a:t>Exemplary-Acceptable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Constructing processes to gain external validation, additional review processes including external stakeholders, helping other teams to reflect and improve</a:t>
            </a:r>
          </a:p>
          <a:p>
            <a:r>
              <a:rPr lang="en-US" sz="2200">
                <a:ea typeface="+mn-lt"/>
                <a:cs typeface="+mn-lt"/>
              </a:rPr>
              <a:t>Design Visualization: </a:t>
            </a:r>
            <a:r>
              <a:rPr lang="en-US" sz="2200" b="1">
                <a:ea typeface="+mn-lt"/>
                <a:cs typeface="+mn-lt"/>
              </a:rPr>
              <a:t>Exemplary</a:t>
            </a:r>
            <a:endParaRPr lang="en-US" sz="2200" b="1">
              <a:cs typeface="Calibri"/>
            </a:endParaRP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Physical and virtual representation, enables further opportunities and understanding, acts on opportunities for new audiences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27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C4330-2317-4350-A2A2-FAC91504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cs typeface="Calibri Light"/>
              </a:rPr>
              <a:t>Expected Grade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7AF8-9FF2-4172-8433-AC2F7D93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Expected Grade Range: 70-80</a:t>
            </a:r>
          </a:p>
        </p:txBody>
      </p:sp>
    </p:spTree>
    <p:extLst>
      <p:ext uri="{BB962C8B-B14F-4D97-AF65-F5344CB8AC3E}">
        <p14:creationId xmlns:p14="http://schemas.microsoft.com/office/powerpoint/2010/main" val="5480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69C61-8818-4129-892E-3C02CD50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Project Overview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0E5AB70-62F8-4FF4-B277-ECAE92062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4191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68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542DE-758B-436D-BA4C-BBB9A1B8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1800">
                <a:solidFill>
                  <a:srgbClr val="FFFFFF"/>
                </a:solidFill>
                <a:cs typeface="Calibri Light"/>
              </a:rPr>
              <a:t>Manufacturer Communications 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F98F705-10D1-46C4-98E0-AC238998ED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49702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70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792B1-F9D9-4923-8B15-6A60E0B5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 CAD Design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CC65B-DDF7-4AAE-90FC-2037ACCE3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48460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596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C09FD-C0ED-45F2-9009-7850411F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7" y="264245"/>
            <a:ext cx="11873965" cy="63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table, small, white&#10;&#10;Description generated with very high confidence">
            <a:extLst>
              <a:ext uri="{FF2B5EF4-FFF2-40B4-BE49-F238E27FC236}">
                <a16:creationId xmlns:a16="http://schemas.microsoft.com/office/drawing/2014/main" id="{FF15384C-4BCB-41E2-BEB5-DE16F4CA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41"/>
          <a:stretch/>
        </p:blipFill>
        <p:spPr>
          <a:xfrm>
            <a:off x="-276466" y="-1442616"/>
            <a:ext cx="12744931" cy="97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2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805A-9083-4943-B8D7-21D67D16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Final 3D Design 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B256-67CD-4EBB-AFFF-EE535BF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800">
                <a:cs typeface="Calibri"/>
              </a:rPr>
              <a:t>This was the last major iteration of the original design presented in Audit 2.</a:t>
            </a:r>
          </a:p>
          <a:p>
            <a:r>
              <a:rPr lang="en-US" sz="1800" b="1">
                <a:cs typeface="Calibri"/>
              </a:rPr>
              <a:t>The biggest changes with regards to the Audit 2:</a:t>
            </a:r>
          </a:p>
          <a:p>
            <a:pPr lvl="1"/>
            <a:r>
              <a:rPr lang="en-US" sz="1400" b="1">
                <a:cs typeface="Calibri"/>
              </a:rPr>
              <a:t>Removal of the Material Breaker, Percolator, Decanter and Seperator</a:t>
            </a:r>
          </a:p>
          <a:p>
            <a:pPr lvl="1"/>
            <a:r>
              <a:rPr lang="en-US" sz="1400" b="1">
                <a:cs typeface="Calibri"/>
              </a:rPr>
              <a:t>Addition of the cooling system found in the smaller 20 ft crate. </a:t>
            </a:r>
          </a:p>
          <a:p>
            <a:r>
              <a:rPr lang="en-US" sz="1800">
                <a:cs typeface="Calibri"/>
              </a:rPr>
              <a:t>After consultation with manufacturers, it became evident that depending on the quality of final product output desired, some components could be removed.</a:t>
            </a:r>
          </a:p>
          <a:p>
            <a:r>
              <a:rPr lang="en-US" sz="1800">
                <a:cs typeface="Calibri"/>
              </a:rPr>
              <a:t>We also realized that our assumed cooling methods were not sufficient, and would require the inclusion of a second crate, specifically to perform the cooling of the system. </a:t>
            </a:r>
          </a:p>
        </p:txBody>
      </p:sp>
      <p:pic>
        <p:nvPicPr>
          <p:cNvPr id="4" name="Picture 4" descr="A picture containing indoor, room, building, table&#10;&#10;Description generated with very high confidence">
            <a:extLst>
              <a:ext uri="{FF2B5EF4-FFF2-40B4-BE49-F238E27FC236}">
                <a16:creationId xmlns:a16="http://schemas.microsoft.com/office/drawing/2014/main" id="{D17514F3-7CD2-44CD-B94C-EC5040AD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2" r="3290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21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C3EC3-3B2E-4C2F-ADAF-7C83A639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chemeClr val="accent1"/>
                </a:solidFill>
                <a:cs typeface="Calibri Light"/>
              </a:rPr>
              <a:t>Expert Communications: Proof of Concept </a:t>
            </a:r>
            <a:endParaRPr lang="en-US" sz="370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B1EDA-5436-4FA3-AFEF-BA636A9D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374956"/>
            <a:ext cx="6377769" cy="4930246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r>
              <a:rPr lang="en-US" sz="2400">
                <a:cs typeface="Calibri"/>
              </a:rPr>
              <a:t>Since our prototyping was done purely with CAD designs, establishing proof of concept was done through industry expert advice. </a:t>
            </a:r>
          </a:p>
          <a:p>
            <a:r>
              <a:rPr lang="en-US" sz="2400">
                <a:cs typeface="Calibri"/>
              </a:rPr>
              <a:t>After completing the preliminary design, it was shown to </a:t>
            </a:r>
            <a:r>
              <a:rPr lang="en-US" sz="2400" b="1" err="1">
                <a:cs typeface="Calibri"/>
              </a:rPr>
              <a:t>Goterra</a:t>
            </a:r>
            <a:r>
              <a:rPr lang="en-US" sz="2400">
                <a:cs typeface="Calibri"/>
              </a:rPr>
              <a:t> and their respective engineers, who provided </a:t>
            </a:r>
            <a:r>
              <a:rPr lang="en-US" sz="2400" b="1">
                <a:cs typeface="Calibri"/>
              </a:rPr>
              <a:t>very positive</a:t>
            </a:r>
            <a:r>
              <a:rPr lang="en-US" sz="2400">
                <a:cs typeface="Calibri"/>
              </a:rPr>
              <a:t> feedback with regards to our process, feasibility and progress of the design. </a:t>
            </a:r>
          </a:p>
          <a:p>
            <a:r>
              <a:rPr lang="en-US" sz="2400" b="1">
                <a:cs typeface="Calibri"/>
              </a:rPr>
              <a:t>ANU Workshop</a:t>
            </a:r>
            <a:r>
              <a:rPr lang="en-US" sz="2400">
                <a:cs typeface="Calibri"/>
              </a:rPr>
              <a:t> was also consulted with regards to the general structure and material risks outlined in the </a:t>
            </a:r>
            <a:r>
              <a:rPr lang="en-US" sz="2400" err="1">
                <a:cs typeface="Calibri"/>
              </a:rPr>
              <a:t>Conops</a:t>
            </a:r>
            <a:r>
              <a:rPr lang="en-US" sz="2400">
                <a:cs typeface="Calibri"/>
              </a:rPr>
              <a:t> Document. Feedback was positive, with several areas outlined for potential improvement, mainly towards where cooling systems will be placed, and excess heat extracted. </a:t>
            </a:r>
          </a:p>
          <a:p>
            <a:r>
              <a:rPr lang="en-US" sz="2400">
                <a:cs typeface="Calibri"/>
              </a:rPr>
              <a:t>We also received feedback on the preliminary design from </a:t>
            </a:r>
            <a:r>
              <a:rPr lang="en-US" sz="2400" b="1">
                <a:cs typeface="Calibri"/>
              </a:rPr>
              <a:t>Keith Engineering</a:t>
            </a:r>
            <a:r>
              <a:rPr lang="en-US" sz="2400">
                <a:cs typeface="Calibri"/>
              </a:rPr>
              <a:t> in Canberra. Feedback from them was mixed, mostly due to clashing techniques regarding the rendering process. Talks are still ongoing, but no major issues have been outlined in the discussions so far. </a:t>
            </a:r>
          </a:p>
          <a:p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8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B80BD39-A9DF-469C-993E-89F10939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40853"/>
              </p:ext>
            </p:extLst>
          </p:nvPr>
        </p:nvGraphicFramePr>
        <p:xfrm>
          <a:off x="541630" y="372533"/>
          <a:ext cx="11253673" cy="63515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7228">
                  <a:extLst>
                    <a:ext uri="{9D8B030D-6E8A-4147-A177-3AD203B41FA5}">
                      <a16:colId xmlns:a16="http://schemas.microsoft.com/office/drawing/2014/main" val="901409258"/>
                    </a:ext>
                  </a:extLst>
                </a:gridCol>
                <a:gridCol w="2455499">
                  <a:extLst>
                    <a:ext uri="{9D8B030D-6E8A-4147-A177-3AD203B41FA5}">
                      <a16:colId xmlns:a16="http://schemas.microsoft.com/office/drawing/2014/main" val="2295473597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476859200"/>
                    </a:ext>
                  </a:extLst>
                </a:gridCol>
                <a:gridCol w="2413178">
                  <a:extLst>
                    <a:ext uri="{9D8B030D-6E8A-4147-A177-3AD203B41FA5}">
                      <a16:colId xmlns:a16="http://schemas.microsoft.com/office/drawing/2014/main" val="2613945243"/>
                    </a:ext>
                  </a:extLst>
                </a:gridCol>
                <a:gridCol w="1593637">
                  <a:extLst>
                    <a:ext uri="{9D8B030D-6E8A-4147-A177-3AD203B41FA5}">
                      <a16:colId xmlns:a16="http://schemas.microsoft.com/office/drawing/2014/main" val="3312134400"/>
                    </a:ext>
                  </a:extLst>
                </a:gridCol>
                <a:gridCol w="1947333">
                  <a:extLst>
                    <a:ext uri="{9D8B030D-6E8A-4147-A177-3AD203B41FA5}">
                      <a16:colId xmlns:a16="http://schemas.microsoft.com/office/drawing/2014/main" val="546912509"/>
                    </a:ext>
                  </a:extLst>
                </a:gridCol>
              </a:tblGrid>
              <a:tr h="275041">
                <a:tc>
                  <a:txBody>
                    <a:bodyPr/>
                    <a:lstStyle/>
                    <a:p>
                      <a:r>
                        <a:rPr lang="af-ZA" sz="1100" err="1"/>
                        <a:t>Needs</a:t>
                      </a:r>
                      <a:r>
                        <a:rPr lang="af-ZA" sz="1100"/>
                        <a:t>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Design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specification</a:t>
                      </a:r>
                      <a:r>
                        <a:rPr lang="af-ZA" sz="1100"/>
                        <a:t>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Unit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Target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Design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achieved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100" err="1"/>
                        <a:t>Reference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464793391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892489853"/>
                  </a:ext>
                </a:extLst>
              </a:tr>
              <a:tr h="275041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No. of </a:t>
                      </a:r>
                      <a:r>
                        <a:rPr lang="af-ZA" sz="1100" err="1"/>
                        <a:t>Container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2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100"/>
                        <a:t>ISO standard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874647784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The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whole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system</a:t>
                      </a:r>
                      <a:endParaRPr lang="zh-CN" altLang="en-US" sz="1900" err="1"/>
                    </a:p>
                    <a:p>
                      <a:pPr lvl="0">
                        <a:buNone/>
                      </a:pPr>
                      <a:r>
                        <a:rPr lang="af-ZA" sz="1100"/>
                        <a:t> is </a:t>
                      </a:r>
                      <a:r>
                        <a:rPr lang="af-ZA" sz="1100" err="1"/>
                        <a:t>mobile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Size</a:t>
                      </a:r>
                      <a:r>
                        <a:rPr lang="af-ZA" sz="1100"/>
                        <a:t> of </a:t>
                      </a:r>
                      <a:r>
                        <a:rPr lang="af-ZA" sz="1100" err="1"/>
                        <a:t>Containers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ft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40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One</a:t>
                      </a:r>
                      <a:r>
                        <a:rPr lang="af-ZA" sz="1100"/>
                        <a:t> is 40 </a:t>
                      </a:r>
                      <a:r>
                        <a:rPr lang="af-ZA" sz="1100" err="1"/>
                        <a:t>and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the</a:t>
                      </a:r>
                      <a:endParaRPr lang="zh-CN" altLang="en-US" sz="1900" err="1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other</a:t>
                      </a:r>
                      <a:r>
                        <a:rPr lang="af-ZA" sz="1100"/>
                        <a:t> is 20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af-ZA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057712567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Component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size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mm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Desired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to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be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fit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into</a:t>
                      </a:r>
                      <a:r>
                        <a:rPr lang="af-ZA" sz="1100"/>
                        <a:t> 2 </a:t>
                      </a:r>
                      <a:r>
                        <a:rPr lang="af-ZA" sz="1100" err="1"/>
                        <a:t>containers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As in </a:t>
                      </a:r>
                      <a:r>
                        <a:rPr lang="af-ZA" sz="1100" err="1"/>
                        <a:t>brochure</a:t>
                      </a:r>
                    </a:p>
                  </a:txBody>
                  <a:tcPr marL="54329" marR="54329" marT="27165" marB="27165" anchor="ctr"/>
                </a:tc>
                <a:tc rowSpan="7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100"/>
                        <a:t>-</a:t>
                      </a:r>
                      <a:r>
                        <a:rPr lang="af-ZA" sz="1100" err="1"/>
                        <a:t>Alibaba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manufacturers</a:t>
                      </a:r>
                      <a:r>
                        <a:rPr lang="af-ZA" sz="1100"/>
                        <a:t> </a:t>
                      </a:r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Sensitar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Aokang</a:t>
                      </a:r>
                      <a:r>
                        <a:rPr lang="af-ZA" sz="1100"/>
                        <a:t> ...</a:t>
                      </a:r>
                    </a:p>
                    <a:p>
                      <a:pPr lvl="0">
                        <a:buNone/>
                      </a:pPr>
                      <a:r>
                        <a:rPr lang="af-ZA" sz="1100"/>
                        <a:t>-</a:t>
                      </a:r>
                      <a:r>
                        <a:rPr lang="af-ZA" sz="1100" err="1"/>
                        <a:t>RenderTech</a:t>
                      </a:r>
                      <a:endParaRPr lang="af-ZA" sz="1100"/>
                    </a:p>
                    <a:p>
                      <a:pPr lvl="0">
                        <a:buNone/>
                      </a:pPr>
                      <a:r>
                        <a:rPr lang="af-ZA" sz="1100"/>
                        <a:t>-Keith </a:t>
                      </a:r>
                      <a:r>
                        <a:rPr lang="af-ZA" sz="1100" err="1"/>
                        <a:t>Tech</a:t>
                      </a:r>
                      <a:endParaRPr lang="af-ZA" sz="1100"/>
                    </a:p>
                    <a:p>
                      <a:pPr lvl="0">
                        <a:buNone/>
                      </a:pPr>
                      <a:r>
                        <a:rPr lang="af-ZA" sz="1100"/>
                        <a:t>-</a:t>
                      </a:r>
                      <a:r>
                        <a:rPr lang="af-ZA" sz="1100" err="1"/>
                        <a:t>Haarsley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585437331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850799177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Capacity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to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process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insects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Power </a:t>
                      </a:r>
                      <a:r>
                        <a:rPr lang="af-ZA" sz="1100" err="1"/>
                        <a:t>requried</a:t>
                      </a:r>
                      <a:r>
                        <a:rPr lang="af-ZA" sz="1100"/>
                        <a:t> by </a:t>
                      </a:r>
                      <a:r>
                        <a:rPr lang="af-ZA" sz="1100" err="1"/>
                        <a:t>each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component</a:t>
                      </a:r>
                      <a:r>
                        <a:rPr lang="af-ZA" sz="1100"/>
                        <a:t>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kW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N/A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In </a:t>
                      </a:r>
                      <a:r>
                        <a:rPr lang="af-ZA" sz="1100" err="1"/>
                        <a:t>repository</a:t>
                      </a:r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085788366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3493995967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Throughput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efficiency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Throughput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tons</a:t>
                      </a:r>
                      <a:r>
                        <a:rPr lang="af-ZA" sz="1100"/>
                        <a:t>/</a:t>
                      </a:r>
                      <a:r>
                        <a:rPr lang="af-ZA" sz="1100" err="1"/>
                        <a:t>Day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8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8</a:t>
                      </a:r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574837763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4130493471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Affordable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Purchasing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installation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AUD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Low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didn't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give</a:t>
                      </a:r>
                      <a:endParaRPr lang="zh-CN" altLang="en-US" sz="1900" err="1"/>
                    </a:p>
                    <a:p>
                      <a:pPr lvl="0">
                        <a:buNone/>
                      </a:pPr>
                      <a:r>
                        <a:rPr lang="af-ZA" sz="1100"/>
                        <a:t> </a:t>
                      </a:r>
                      <a:r>
                        <a:rPr lang="af-ZA" sz="1100" err="1"/>
                        <a:t>specifc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  <a:r>
                        <a:rPr lang="af-ZA" sz="1100"/>
                        <a:t>)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153926.07</a:t>
                      </a:r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3874264952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Runtime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AUD/</a:t>
                      </a:r>
                      <a:r>
                        <a:rPr lang="af-ZA" sz="1100" err="1"/>
                        <a:t>every</a:t>
                      </a:r>
                      <a:endParaRPr lang="zh-CN" altLang="en-US" err="1"/>
                    </a:p>
                    <a:p>
                      <a:pPr lvl="0">
                        <a:buNone/>
                      </a:pPr>
                      <a:r>
                        <a:rPr lang="af-ZA" sz="1100"/>
                        <a:t> 8 </a:t>
                      </a:r>
                      <a:r>
                        <a:rPr lang="af-ZA" sz="1100" err="1"/>
                        <a:t>hrs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Low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didn't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give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specifc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  <a:r>
                        <a:rPr lang="af-ZA" sz="1100"/>
                        <a:t>)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194.32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100"/>
                        <a:t>Australian Fair Work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687284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Lifetime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year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Lifetime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didn't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give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specifc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  <a:r>
                        <a:rPr lang="af-ZA" sz="1100"/>
                        <a:t>)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8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zh-CN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794340028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716847664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Safety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Pressure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cooker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vacuum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pumpsm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dust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colletor</a:t>
                      </a:r>
                      <a:r>
                        <a:rPr lang="af-ZA" sz="1100"/>
                        <a:t>)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MPa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Different </a:t>
                      </a:r>
                      <a:r>
                        <a:rPr lang="af-ZA" sz="1100" err="1"/>
                        <a:t>between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/>
                        <a:t>different </a:t>
                      </a:r>
                      <a:r>
                        <a:rPr lang="af-ZA" sz="1100" err="1"/>
                        <a:t>components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In </a:t>
                      </a:r>
                      <a:r>
                        <a:rPr lang="af-ZA" sz="1100" err="1"/>
                        <a:t>repository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100"/>
                        <a:t>- </a:t>
                      </a:r>
                      <a:r>
                        <a:rPr lang="af-ZA" sz="1100" err="1"/>
                        <a:t>Austrlian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Standards</a:t>
                      </a:r>
                    </a:p>
                    <a:p>
                      <a:pPr lvl="0">
                        <a:buNone/>
                      </a:pPr>
                      <a:r>
                        <a:rPr lang="af-ZA" sz="1100"/>
                        <a:t>AS 5008:2007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86851966"/>
                  </a:ext>
                </a:extLst>
              </a:tr>
              <a:tr h="275041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Temperture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cooker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degree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N/A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120-140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100"/>
                        <a:t>Same as above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709287235"/>
                  </a:ext>
                </a:extLst>
              </a:tr>
              <a:tr h="275041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Container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load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tons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26.46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13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ISO standard</a:t>
                      </a:r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853409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74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37770BFC9914284C650A217C254A3" ma:contentTypeVersion="5" ma:contentTypeDescription="Create a new document." ma:contentTypeScope="" ma:versionID="7841e5df8a31fa515e86f8214d6795d4">
  <xsd:schema xmlns:xsd="http://www.w3.org/2001/XMLSchema" xmlns:xs="http://www.w3.org/2001/XMLSchema" xmlns:p="http://schemas.microsoft.com/office/2006/metadata/properties" xmlns:ns2="9401343b-181c-4122-8b2c-e63f5991c204" targetNamespace="http://schemas.microsoft.com/office/2006/metadata/properties" ma:root="true" ma:fieldsID="74ff97724e97569be1cbf3a74dfe7e3b" ns2:_="">
    <xsd:import namespace="9401343b-181c-4122-8b2c-e63f5991c2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1343b-181c-4122-8b2c-e63f5991c2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0D9BF3-0352-4517-A92E-D34305D05B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C7608E-3E6B-4560-8627-A8EB8CDF7DC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F96720-A62D-47F9-B479-FAA29E25E4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01343b-181c-4122-8b2c-e63f5991c2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511</Words>
  <Application>Microsoft Office PowerPoint</Application>
  <PresentationFormat>Widescreen</PresentationFormat>
  <Paragraphs>204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Project Overview </vt:lpstr>
      <vt:lpstr>Manufacturer Communications </vt:lpstr>
      <vt:lpstr> CAD Design </vt:lpstr>
      <vt:lpstr>PowerPoint Presentation</vt:lpstr>
      <vt:lpstr>PowerPoint Presentation</vt:lpstr>
      <vt:lpstr>Final 3D Design </vt:lpstr>
      <vt:lpstr>Expert Communications: Proof of Concept </vt:lpstr>
      <vt:lpstr>PowerPoint Presentation</vt:lpstr>
      <vt:lpstr>Example of component design specification</vt:lpstr>
      <vt:lpstr>Preliminary Budget</vt:lpstr>
      <vt:lpstr>Expected Grade</vt:lpstr>
      <vt:lpstr>Expected Grade</vt:lpstr>
      <vt:lpstr>Expected 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 Andre Olivier</dc:creator>
  <cp:lastModifiedBy>Theo Andre Olivier</cp:lastModifiedBy>
  <cp:revision>4</cp:revision>
  <dcterms:created xsi:type="dcterms:W3CDTF">2013-07-15T20:26:40Z</dcterms:created>
  <dcterms:modified xsi:type="dcterms:W3CDTF">2019-10-11T04:41:54Z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0x01010009137770BFC9914284C650A217C254A3</vt:lpwstr>
  </property>
</Properties>
</file>